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5" r:id="rId6"/>
    <p:sldId id="259" r:id="rId7"/>
    <p:sldId id="260"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6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877DF65-0FA0-419D-8247-FB90774BE2BE}" type="datetimeFigureOut">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357231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877DF65-0FA0-419D-8247-FB90774BE2BE}" type="datetimeFigureOut">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326919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877DF65-0FA0-419D-8247-FB90774BE2BE}" type="datetimeFigureOut">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290823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877DF65-0FA0-419D-8247-FB90774BE2BE}" type="datetimeFigureOut">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12142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77DF65-0FA0-419D-8247-FB90774BE2BE}" type="datetimeFigureOut">
              <a:rPr lang="tr-TR" smtClean="0"/>
              <a:t>28.11.2014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223752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877DF65-0FA0-419D-8247-FB90774BE2BE}" type="datetimeFigureOut">
              <a:rPr lang="tr-TR" smtClean="0"/>
              <a:t>28.11.2014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3384536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877DF65-0FA0-419D-8247-FB90774BE2BE}" type="datetimeFigureOut">
              <a:rPr lang="tr-TR" smtClean="0"/>
              <a:t>28.11.2014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2612876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877DF65-0FA0-419D-8247-FB90774BE2BE}" type="datetimeFigureOut">
              <a:rPr lang="tr-TR" smtClean="0"/>
              <a:t>28.11.2014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3033455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7DF65-0FA0-419D-8247-FB90774BE2BE}" type="datetimeFigureOut">
              <a:rPr lang="tr-TR" smtClean="0"/>
              <a:t>28.11.2014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119525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7DF65-0FA0-419D-8247-FB90774BE2BE}" type="datetimeFigureOut">
              <a:rPr lang="tr-TR" smtClean="0"/>
              <a:t>28.11.2014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7903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7DF65-0FA0-419D-8247-FB90774BE2BE}" type="datetimeFigureOut">
              <a:rPr lang="tr-TR" smtClean="0"/>
              <a:t>28.11.2014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4B286A-AABF-43FC-9E6B-CCC2DA0297C4}" type="slidenum">
              <a:rPr lang="tr-TR" smtClean="0"/>
              <a:t>‹#›</a:t>
            </a:fld>
            <a:endParaRPr lang="tr-TR"/>
          </a:p>
        </p:txBody>
      </p:sp>
    </p:spTree>
    <p:extLst>
      <p:ext uri="{BB962C8B-B14F-4D97-AF65-F5344CB8AC3E}">
        <p14:creationId xmlns:p14="http://schemas.microsoft.com/office/powerpoint/2010/main" val="383595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7DF65-0FA0-419D-8247-FB90774BE2BE}" type="datetimeFigureOut">
              <a:rPr lang="tr-TR" smtClean="0"/>
              <a:t>28.11.2014</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B286A-AABF-43FC-9E6B-CCC2DA0297C4}" type="slidenum">
              <a:rPr lang="tr-TR" smtClean="0"/>
              <a:t>‹#›</a:t>
            </a:fld>
            <a:endParaRPr lang="tr-TR"/>
          </a:p>
        </p:txBody>
      </p:sp>
    </p:spTree>
    <p:extLst>
      <p:ext uri="{BB962C8B-B14F-4D97-AF65-F5344CB8AC3E}">
        <p14:creationId xmlns:p14="http://schemas.microsoft.com/office/powerpoint/2010/main" val="3868182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3628" y="1906542"/>
            <a:ext cx="10515600" cy="3344726"/>
          </a:xfrm>
        </p:spPr>
        <p:txBody>
          <a:bodyPr/>
          <a:lstStyle/>
          <a:p>
            <a:pPr algn="ctr"/>
            <a:r>
              <a:rPr lang="tr-TR" b="1" dirty="0" smtClean="0">
                <a:solidFill>
                  <a:srgbClr val="FF0000"/>
                </a:solidFill>
              </a:rPr>
              <a:t>KAYA gazı</a:t>
            </a:r>
            <a:br>
              <a:rPr lang="tr-TR" b="1" dirty="0" smtClean="0">
                <a:solidFill>
                  <a:srgbClr val="FF0000"/>
                </a:solidFill>
              </a:rPr>
            </a:br>
            <a:r>
              <a:rPr lang="tr-TR" b="1" dirty="0" smtClean="0">
                <a:solidFill>
                  <a:srgbClr val="FF0000"/>
                </a:solidFill>
              </a:rPr>
              <a:t>Shale Gas</a:t>
            </a:r>
            <a:br>
              <a:rPr lang="tr-TR" b="1" dirty="0" smtClean="0">
                <a:solidFill>
                  <a:srgbClr val="FF0000"/>
                </a:solidFill>
              </a:rPr>
            </a:br>
            <a:r>
              <a:rPr lang="tr-TR" b="1" dirty="0">
                <a:solidFill>
                  <a:srgbClr val="FF0000"/>
                </a:solidFill>
              </a:rPr>
              <a:t/>
            </a:r>
            <a:br>
              <a:rPr lang="tr-TR" b="1" dirty="0">
                <a:solidFill>
                  <a:srgbClr val="FF0000"/>
                </a:solidFill>
              </a:rPr>
            </a:br>
            <a:r>
              <a:rPr lang="tr-TR" b="1" dirty="0" smtClean="0">
                <a:solidFill>
                  <a:srgbClr val="FF0000"/>
                </a:solidFill>
              </a:rPr>
              <a:t>Prof. </a:t>
            </a:r>
            <a:r>
              <a:rPr lang="tr-TR" b="1" smtClean="0">
                <a:solidFill>
                  <a:srgbClr val="FF0000"/>
                </a:solidFill>
              </a:rPr>
              <a:t>Dr.Ali Nezihi BİLGE</a:t>
            </a:r>
            <a:endParaRPr lang="tr-TR" b="1" dirty="0">
              <a:solidFill>
                <a:srgbClr val="FF0000"/>
              </a:solidFill>
            </a:endParaRPr>
          </a:p>
        </p:txBody>
      </p:sp>
    </p:spTree>
    <p:extLst>
      <p:ext uri="{BB962C8B-B14F-4D97-AF65-F5344CB8AC3E}">
        <p14:creationId xmlns:p14="http://schemas.microsoft.com/office/powerpoint/2010/main" val="3386951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FF0000"/>
                </a:solidFill>
              </a:rPr>
              <a:t>ANCAK TÜRKİYE’de Durum biraz daha farklı</a:t>
            </a:r>
            <a:endParaRPr lang="tr-TR" b="1" dirty="0">
              <a:solidFill>
                <a:srgbClr val="FF0000"/>
              </a:solidFill>
            </a:endParaRPr>
          </a:p>
        </p:txBody>
      </p:sp>
      <p:sp>
        <p:nvSpPr>
          <p:cNvPr id="3" name="Content Placeholder 2"/>
          <p:cNvSpPr>
            <a:spLocks noGrp="1"/>
          </p:cNvSpPr>
          <p:nvPr>
            <p:ph idx="1"/>
          </p:nvPr>
        </p:nvSpPr>
        <p:spPr/>
        <p:txBody>
          <a:bodyPr/>
          <a:lstStyle/>
          <a:p>
            <a:r>
              <a:rPr lang="tr-TR" dirty="0" smtClean="0"/>
              <a:t>  </a:t>
            </a:r>
            <a:r>
              <a:rPr lang="tr-TR" sz="3600" dirty="0" smtClean="0">
                <a:solidFill>
                  <a:schemeClr val="bg2">
                    <a:lumMod val="10000"/>
                  </a:schemeClr>
                </a:solidFill>
              </a:rPr>
              <a:t>Çıkarma maliyeti çok yüksek,</a:t>
            </a:r>
          </a:p>
          <a:p>
            <a:r>
              <a:rPr lang="tr-TR" sz="3600" dirty="0" smtClean="0">
                <a:solidFill>
                  <a:schemeClr val="bg2">
                    <a:lumMod val="10000"/>
                  </a:schemeClr>
                </a:solidFill>
              </a:rPr>
              <a:t>   Rezervler tahmini.</a:t>
            </a:r>
          </a:p>
          <a:p>
            <a:r>
              <a:rPr lang="tr-TR" sz="3600" dirty="0" smtClean="0">
                <a:solidFill>
                  <a:schemeClr val="bg2">
                    <a:lumMod val="10000"/>
                  </a:schemeClr>
                </a:solidFill>
              </a:rPr>
              <a:t>   Ve en önemlisi kaya gazı sondajları çok derin olduğundan faylar bölgesi olan Türkiye’de depremi tetikleme riskide mevcut.</a:t>
            </a:r>
          </a:p>
          <a:p>
            <a:r>
              <a:rPr lang="tr-TR" sz="3600" dirty="0">
                <a:solidFill>
                  <a:schemeClr val="bg2">
                    <a:lumMod val="10000"/>
                  </a:schemeClr>
                </a:solidFill>
              </a:rPr>
              <a:t> </a:t>
            </a:r>
            <a:r>
              <a:rPr lang="tr-TR" sz="3600" dirty="0" smtClean="0">
                <a:solidFill>
                  <a:srgbClr val="00B0F0"/>
                </a:solidFill>
                <a:effectLst>
                  <a:outerShdw blurRad="38100" dist="38100" dir="2700000" algn="tl">
                    <a:srgbClr val="000000">
                      <a:alpha val="43137"/>
                    </a:srgbClr>
                  </a:outerShdw>
                </a:effectLst>
              </a:rPr>
              <a:t>Ümitlerimiz teknolojinin ucuzlaması ve risklerin azaltılması olacaktır.</a:t>
            </a:r>
            <a:endParaRPr lang="tr-TR" sz="3600" dirty="0"/>
          </a:p>
        </p:txBody>
      </p:sp>
    </p:spTree>
    <p:extLst>
      <p:ext uri="{BB962C8B-B14F-4D97-AF65-F5344CB8AC3E}">
        <p14:creationId xmlns:p14="http://schemas.microsoft.com/office/powerpoint/2010/main" val="158087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Kaya gazı nasıl çıkartılır</a:t>
            </a:r>
            <a:endParaRPr lang="tr-T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1975" y="1614132"/>
            <a:ext cx="6413319" cy="5130655"/>
          </a:xfrm>
          <a:prstGeom prst="rect">
            <a:avLst/>
          </a:prstGeom>
        </p:spPr>
      </p:pic>
    </p:spTree>
    <p:extLst>
      <p:ext uri="{BB962C8B-B14F-4D97-AF65-F5344CB8AC3E}">
        <p14:creationId xmlns:p14="http://schemas.microsoft.com/office/powerpoint/2010/main" val="1546898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smtClean="0">
                <a:effectLst/>
              </a:rPr>
              <a:t>Kaya gazı</a:t>
            </a:r>
            <a:r>
              <a:rPr lang="tr-TR" dirty="0" smtClean="0">
                <a:effectLst/>
              </a:rPr>
              <a:t> ya da </a:t>
            </a:r>
            <a:r>
              <a:rPr lang="tr-TR" b="1" dirty="0" smtClean="0">
                <a:effectLst/>
              </a:rPr>
              <a:t>kayaç gazı, şeyl gazı, Devonik şeyl doğal gaz</a:t>
            </a:r>
            <a:endParaRPr lang="tr-TR" dirty="0"/>
          </a:p>
        </p:txBody>
      </p:sp>
      <p:sp>
        <p:nvSpPr>
          <p:cNvPr id="4" name="Content Placeholder 3"/>
          <p:cNvSpPr>
            <a:spLocks noGrp="1"/>
          </p:cNvSpPr>
          <p:nvPr>
            <p:ph idx="1"/>
          </p:nvPr>
        </p:nvSpPr>
        <p:spPr/>
        <p:txBody>
          <a:bodyPr>
            <a:normAutofit lnSpcReduction="10000"/>
          </a:bodyPr>
          <a:lstStyle/>
          <a:p>
            <a:pPr marL="0" indent="0">
              <a:buNone/>
            </a:pPr>
            <a:endParaRPr lang="tr-TR" dirty="0" smtClean="0"/>
          </a:p>
          <a:p>
            <a:pPr marL="0" indent="0">
              <a:buNone/>
            </a:pPr>
            <a:r>
              <a:rPr lang="tr-TR" sz="4000" dirty="0" smtClean="0"/>
              <a:t>Organik madde yönünden zengin kil ile kuvars ve kalsit minerallerinden oluşan tortul kayacın küçük gözeneklerinde bulunan ve yatay sondaj ile hidrolik kırma yöntemleriyle yer yüzüne taşınabilen, konvansiyonel olmayan enerji kaynakları arasında yer alan doğal gaza alternatif gaz.</a:t>
            </a:r>
            <a:endParaRPr lang="tr-TR" sz="4000" dirty="0"/>
          </a:p>
        </p:txBody>
      </p:sp>
    </p:spTree>
    <p:extLst>
      <p:ext uri="{BB962C8B-B14F-4D97-AF65-F5344CB8AC3E}">
        <p14:creationId xmlns:p14="http://schemas.microsoft.com/office/powerpoint/2010/main" val="129108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6651"/>
            <a:ext cx="10515600" cy="5210312"/>
          </a:xfrm>
        </p:spPr>
        <p:txBody>
          <a:bodyPr>
            <a:normAutofit/>
          </a:bodyPr>
          <a:lstStyle/>
          <a:p>
            <a:endParaRPr lang="tr-TR" sz="3200" dirty="0" smtClean="0"/>
          </a:p>
          <a:p>
            <a:r>
              <a:rPr lang="tr-TR" sz="3200" dirty="0" smtClean="0"/>
              <a:t>Kaya gazı rezervi bakımından Avustralya, Brezilya, Arjantin, Polonya, Türkiye ve Çin önemli ülkeler arasında bulunuyor.</a:t>
            </a:r>
          </a:p>
          <a:p>
            <a:r>
              <a:rPr lang="tr-TR" sz="3200" dirty="0" smtClean="0"/>
              <a:t>Bu alandaki üretim doğalgaz fiyatlarını ve fiyatlama yöntemlerini etkileyecek gözüküyor. Daha fazla ülke doğal gaz üretecek, böylece daha güvenli bir doğal gaz tedarik zinciri oluşturulacak. </a:t>
            </a:r>
          </a:p>
          <a:p>
            <a:r>
              <a:rPr lang="tr-TR" sz="3200" dirty="0" smtClean="0"/>
              <a:t>Yeni kaya gazı rezervlerinin bulunması petrol, kömür, nükleer ve yenilenebilir enerji kaynaklarının fiyatlarını da etkileyecektir. </a:t>
            </a:r>
            <a:endParaRPr lang="tr-TR" sz="3200" dirty="0"/>
          </a:p>
        </p:txBody>
      </p:sp>
    </p:spTree>
    <p:extLst>
      <p:ext uri="{BB962C8B-B14F-4D97-AF65-F5344CB8AC3E}">
        <p14:creationId xmlns:p14="http://schemas.microsoft.com/office/powerpoint/2010/main" val="614415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hurriyet.com.tr/_np/8543/2051854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444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3474"/>
            <a:ext cx="10515600" cy="5593489"/>
          </a:xfrm>
        </p:spPr>
        <p:txBody>
          <a:bodyPr>
            <a:normAutofit/>
          </a:bodyPr>
          <a:lstStyle/>
          <a:p>
            <a:pPr marL="0" indent="0">
              <a:buNone/>
            </a:pPr>
            <a:r>
              <a:rPr lang="tr-TR" sz="3600" dirty="0" smtClean="0"/>
              <a:t>	Türkiye, Alp Dağları ile Himalaya Dağları'nı 	birleştiren coğrafi yapı üzerinde bulunuyor. 	Türkiye'nin </a:t>
            </a:r>
            <a:r>
              <a:rPr lang="tr-TR" sz="3600" u="sng" dirty="0" smtClean="0"/>
              <a:t>Güneydoğu Bölgesi'nde petrol, 	Trakya'da ise doğal gaz üretiliyor. </a:t>
            </a:r>
          </a:p>
          <a:p>
            <a:pPr marL="0" indent="0">
              <a:buNone/>
            </a:pPr>
            <a:r>
              <a:rPr lang="tr-TR" sz="3600" dirty="0" smtClean="0"/>
              <a:t>	Kaya gazının da petrol ve doğalgaz üretimi 	yapılan dağlık 	bölgelerde, dağları oluşturan 	kayaların 	gözeneklerinde olduğu biliniyor. 	</a:t>
            </a:r>
            <a:r>
              <a:rPr lang="tr-TR" sz="3600" u="sng" dirty="0" smtClean="0"/>
              <a:t>Güneydoğu ve Trakya'nın yanında, Tuz Gölü ve 	çevresinde, denizlerimizde </a:t>
            </a:r>
            <a:r>
              <a:rPr lang="tr-TR" sz="3600" dirty="0" smtClean="0"/>
              <a:t>kaya gazı yatakları 	olabileceği tahmin ediliyor</a:t>
            </a:r>
            <a:endParaRPr lang="tr-TR" sz="3600" dirty="0"/>
          </a:p>
        </p:txBody>
      </p:sp>
    </p:spTree>
    <p:extLst>
      <p:ext uri="{BB962C8B-B14F-4D97-AF65-F5344CB8AC3E}">
        <p14:creationId xmlns:p14="http://schemas.microsoft.com/office/powerpoint/2010/main" val="2995726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b="1" dirty="0" smtClean="0">
                <a:solidFill>
                  <a:schemeClr val="accent1">
                    <a:lumMod val="75000"/>
                  </a:schemeClr>
                </a:solidFill>
              </a:rPr>
              <a:t>Avrupa, yüksek maliyetli ve tehlikeli olduğu gerekçesi ile kaya gazı arama ve çıkarma faaliyetlerinden vazgeçiyor. Peki vazgeçişin sebebi ne ve dünyanın geri kalanıyla Türkiye’nin durumu nasıl?</a:t>
            </a:r>
            <a:endParaRPr lang="tr-TR" sz="2800" dirty="0">
              <a:solidFill>
                <a:schemeClr val="accent1">
                  <a:lumMod val="75000"/>
                </a:schemeClr>
              </a:solidFill>
            </a:endParaRPr>
          </a:p>
        </p:txBody>
      </p:sp>
      <p:sp>
        <p:nvSpPr>
          <p:cNvPr id="3" name="Content Placeholder 2"/>
          <p:cNvSpPr>
            <a:spLocks noGrp="1"/>
          </p:cNvSpPr>
          <p:nvPr>
            <p:ph idx="1"/>
          </p:nvPr>
        </p:nvSpPr>
        <p:spPr/>
        <p:txBody>
          <a:bodyPr/>
          <a:lstStyle/>
          <a:p>
            <a:r>
              <a:rPr lang="tr-TR" dirty="0" smtClean="0"/>
              <a:t>Kaya gazı çıkarma maliyetleri petrol ve doğalgaza göre yüksek. </a:t>
            </a:r>
          </a:p>
          <a:p>
            <a:r>
              <a:rPr lang="tr-TR" dirty="0" smtClean="0"/>
              <a:t>Bunun kayaç gazının petrol ve doğalgaza göre daha derinde olması ve kayaçlardan yüksek emiş gücü ile çekilmesi gerekmesi. </a:t>
            </a:r>
          </a:p>
          <a:p>
            <a:r>
              <a:rPr lang="tr-TR" dirty="0" smtClean="0"/>
              <a:t>Kaya gazı çıkartan düzenekler yüksek basınç uygulayan pompa ve hidrolik sistemlerden oluşuyor ve bu da maliyetleri yukarı çekiyor.</a:t>
            </a:r>
            <a:endParaRPr lang="tr-TR" dirty="0"/>
          </a:p>
        </p:txBody>
      </p:sp>
    </p:spTree>
    <p:extLst>
      <p:ext uri="{BB962C8B-B14F-4D97-AF65-F5344CB8AC3E}">
        <p14:creationId xmlns:p14="http://schemas.microsoft.com/office/powerpoint/2010/main" val="1644118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buNone/>
            </a:pPr>
            <a:r>
              <a:rPr lang="tr-TR" dirty="0" smtClean="0"/>
              <a:t>Kayagazı üretimi</a:t>
            </a:r>
            <a:endParaRPr lang="tr-TR" dirty="0"/>
          </a:p>
          <a:p>
            <a:pPr marL="0" indent="0">
              <a:buNone/>
            </a:pPr>
            <a:endParaRPr lang="tr-T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7330" y="2281646"/>
            <a:ext cx="6701159" cy="3320823"/>
          </a:xfrm>
          <a:prstGeom prst="rect">
            <a:avLst/>
          </a:prstGeom>
        </p:spPr>
      </p:pic>
    </p:spTree>
    <p:extLst>
      <p:ext uri="{BB962C8B-B14F-4D97-AF65-F5344CB8AC3E}">
        <p14:creationId xmlns:p14="http://schemas.microsoft.com/office/powerpoint/2010/main" val="3380042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EIA tarafından yayınlanan rapor Türkiye’de Güneydoğu Anadolu havzasında Dadaş ile Trakya havzasında Hamitabat formasyonlarında çıkarılabilir kaya gazı /kayaç gazı 680 milyar m3 olarak vermektedir. </a:t>
            </a:r>
          </a:p>
          <a:p>
            <a:r>
              <a:rPr lang="tr-TR" dirty="0" smtClean="0"/>
              <a:t>TPAO’da Türkiye’nin üretilebilir kaya gazı rezervini 1,8 trilyon metreküp olarak öngördüklerini belirtmiş,, “Yıllık tüketimimizin 45 milyar metreküp olduğunu düşünürsek, Türkiye’nin 40 yıllık tüketimini karşılayabilecek bir potansiyel var.” demiştir.</a:t>
            </a:r>
            <a:endParaRPr lang="tr-TR" dirty="0"/>
          </a:p>
        </p:txBody>
      </p:sp>
    </p:spTree>
    <p:extLst>
      <p:ext uri="{BB962C8B-B14F-4D97-AF65-F5344CB8AC3E}">
        <p14:creationId xmlns:p14="http://schemas.microsoft.com/office/powerpoint/2010/main" val="2109987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307</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KAYA gazı Shale Gas  Prof. Dr.Ali Nezihi BİLGE</vt:lpstr>
      <vt:lpstr>Kaya gazı nasıl çıkartılır</vt:lpstr>
      <vt:lpstr>Kaya gazı ya da kayaç gazı, şeyl gazı, Devonik şeyl doğal gaz</vt:lpstr>
      <vt:lpstr>PowerPoint Presentation</vt:lpstr>
      <vt:lpstr>PowerPoint Presentation</vt:lpstr>
      <vt:lpstr>PowerPoint Presentation</vt:lpstr>
      <vt:lpstr>Avrupa, yüksek maliyetli ve tehlikeli olduğu gerekçesi ile kaya gazı arama ve çıkarma faaliyetlerinden vazgeçiyor. Peki vazgeçişin sebebi ne ve dünyanın geri kalanıyla Türkiye’nin durumu nasıl?</vt:lpstr>
      <vt:lpstr>PowerPoint Presentation</vt:lpstr>
      <vt:lpstr>PowerPoint Presentation</vt:lpstr>
      <vt:lpstr>ANCAK TÜRKİYE’de Durum biraz daha farklı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KAYA gazı Shale Gas</dc:title>
  <dc:creator>Ali Nezihi Bilge</dc:creator>
  <cp:lastModifiedBy>Ali Nezihi Bilge</cp:lastModifiedBy>
  <cp:revision>11</cp:revision>
  <dcterms:created xsi:type="dcterms:W3CDTF">2014-11-27T10:01:26Z</dcterms:created>
  <dcterms:modified xsi:type="dcterms:W3CDTF">2014-11-28T14:30:05Z</dcterms:modified>
</cp:coreProperties>
</file>