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56" r:id="rId9"/>
    <p:sldId id="258" r:id="rId10"/>
    <p:sldId id="259" r:id="rId11"/>
    <p:sldId id="260" r:id="rId12"/>
    <p:sldId id="261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73BA-5E99-8144-98BC-ED2DC70E9C53}" type="datetimeFigureOut">
              <a:rPr lang="en-US" smtClean="0"/>
              <a:pPr/>
              <a:t>9/29/14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40A7-12E0-2742-A3B8-0F7856C16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1DED-1E4C-7C4B-B74B-C51F1B9E41FB}" type="datetimeFigureOut">
              <a:rPr lang="en-US" smtClean="0"/>
              <a:pPr/>
              <a:t>9/29/14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7433-0E98-E443-A29F-B4C4AB55D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7A1-9318-CA42-8632-586975B1F4B7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BB05-D81A-4248-BAE0-046C40723CA6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D1C7-BC4A-0C43-9A61-A11830760717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49F2-03D8-B746-BDA8-2127781FC667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F43-4C8D-164C-94D4-2E1242051DA2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CAF5-C6E6-5440-8DD6-A22C9FC50BE5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8978-0B52-344D-BB33-1EEFA4DB479F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9520-4FA0-9547-BF23-D5BF99869C10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7C1C-B1B1-1941-840D-5903A7A7B59A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4B3-6D56-5D4A-A83F-643E6B9A7E99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F38-3376-F24B-B849-0CFDCB08D444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BA692-19BD-1B41-A245-FDF840B9C2F0}" type="datetime1">
              <a:rPr lang="en-US" smtClean="0"/>
              <a:pPr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CB36-6F17-884B-81C1-CF1E2FFA01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honeDolars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81800" y="5238750"/>
            <a:ext cx="1905000" cy="111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aan/Desktop/ElekronikBankaciliginGelecegi/Pamukbank_reklamlari_Videos/Pamukbak_resimliKrediKarti_SenerSen_reklami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aan/Desktop/ElekronikBankaciliginGelecegi/Pamukbank_reklamlari_Videos/PamukBank%20Bank%2024_Reklami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aan/Desktop/ElekronikBankaciliginGelecegi/Pamukbank_reklamlari_Videos/Pamukbank_Reklami_Trabzonspor_Unal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Elekronik</a:t>
            </a:r>
            <a:r>
              <a:rPr lang="en-US" dirty="0" smtClean="0"/>
              <a:t> </a:t>
            </a:r>
            <a:r>
              <a:rPr lang="en-US" dirty="0" err="1" smtClean="0"/>
              <a:t>Bankacılığın</a:t>
            </a:r>
            <a:r>
              <a:rPr lang="en-US" dirty="0" smtClean="0"/>
              <a:t> </a:t>
            </a:r>
            <a:r>
              <a:rPr lang="en-US" dirty="0" err="1" smtClean="0"/>
              <a:t>Geleceği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Bülent</a:t>
            </a:r>
            <a:r>
              <a:rPr lang="en-US" dirty="0" smtClean="0"/>
              <a:t> </a:t>
            </a:r>
            <a:r>
              <a:rPr lang="en-US" dirty="0" err="1" smtClean="0"/>
              <a:t>Şenver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pic>
        <p:nvPicPr>
          <p:cNvPr id="4" name="Picture 3" descr="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836"/>
            <a:ext cx="8728260" cy="710037"/>
          </a:xfrm>
          <a:prstGeom prst="rect">
            <a:avLst/>
          </a:prstGeom>
        </p:spPr>
      </p:pic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51" y="1277873"/>
            <a:ext cx="5241121" cy="5467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1567" y="2048183"/>
            <a:ext cx="1695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Şimdiki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Satışların</a:t>
            </a:r>
            <a:r>
              <a:rPr lang="en-US" sz="2400" dirty="0" smtClean="0"/>
              <a:t> </a:t>
            </a:r>
            <a:r>
              <a:rPr lang="en-US" sz="2400" dirty="0" err="1" smtClean="0"/>
              <a:t>Çoğu</a:t>
            </a:r>
            <a:r>
              <a:rPr lang="en-US" sz="2400" dirty="0" smtClean="0"/>
              <a:t> </a:t>
            </a:r>
            <a:r>
              <a:rPr lang="en-US" sz="2400" dirty="0" err="1" smtClean="0"/>
              <a:t>Hala</a:t>
            </a:r>
            <a:r>
              <a:rPr lang="en-US" sz="2400" dirty="0" smtClean="0"/>
              <a:t> </a:t>
            </a:r>
            <a:r>
              <a:rPr lang="en-US" sz="2400" dirty="0" err="1" smtClean="0"/>
              <a:t>Şubelerden</a:t>
            </a:r>
            <a:r>
              <a:rPr lang="en-US" sz="2400" dirty="0" smtClean="0"/>
              <a:t> </a:t>
            </a:r>
            <a:r>
              <a:rPr lang="en-US" sz="2400" dirty="0" err="1" smtClean="0"/>
              <a:t>Yapılıyor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83189" y="274638"/>
            <a:ext cx="770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Şubeler</a:t>
            </a:r>
            <a:r>
              <a:rPr lang="en-US" dirty="0" smtClean="0"/>
              <a:t>                   </a:t>
            </a:r>
            <a:r>
              <a:rPr lang="en-US" dirty="0" err="1" smtClean="0"/>
              <a:t>Acentalar</a:t>
            </a:r>
            <a:r>
              <a:rPr lang="en-US" dirty="0" smtClean="0"/>
              <a:t>                        </a:t>
            </a:r>
            <a:r>
              <a:rPr lang="en-US" dirty="0" err="1" smtClean="0"/>
              <a:t>Çağrı</a:t>
            </a:r>
            <a:r>
              <a:rPr lang="en-US" dirty="0" smtClean="0"/>
              <a:t> </a:t>
            </a:r>
            <a:r>
              <a:rPr lang="en-US" dirty="0" err="1" smtClean="0"/>
              <a:t>Merkezi</a:t>
            </a:r>
            <a:r>
              <a:rPr lang="en-US" dirty="0" smtClean="0"/>
              <a:t>          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Kanallar</a:t>
            </a:r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966" y="2389537"/>
            <a:ext cx="117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Hesaplar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001" y="3221848"/>
            <a:ext cx="117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Tasarruf</a:t>
            </a:r>
            <a:r>
              <a:rPr lang="en-US" dirty="0" smtClean="0"/>
              <a:t> </a:t>
            </a:r>
            <a:r>
              <a:rPr lang="en-US" dirty="0" err="1" smtClean="0"/>
              <a:t>Mevduatı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275" y="4082699"/>
            <a:ext cx="117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hesapları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586" y="4820043"/>
            <a:ext cx="165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Konut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Kredileri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551" y="5612013"/>
            <a:ext cx="121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Tüketici</a:t>
            </a:r>
            <a:r>
              <a:rPr lang="en-US" dirty="0" smtClean="0"/>
              <a:t> </a:t>
            </a:r>
            <a:r>
              <a:rPr lang="en-US" dirty="0" err="1" smtClean="0"/>
              <a:t>Finasman</a:t>
            </a:r>
            <a:r>
              <a:rPr lang="en-US" dirty="0" smtClean="0"/>
              <a:t> </a:t>
            </a:r>
            <a:r>
              <a:rPr lang="en-US" dirty="0" err="1" smtClean="0"/>
              <a:t>Ürünleri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pic>
        <p:nvPicPr>
          <p:cNvPr id="4" name="Picture 3" descr="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60" y="670016"/>
            <a:ext cx="7787206" cy="633483"/>
          </a:xfrm>
          <a:prstGeom prst="rect">
            <a:avLst/>
          </a:prstGeom>
        </p:spPr>
      </p:pic>
      <p:pic>
        <p:nvPicPr>
          <p:cNvPr id="5" name="Picture 4" descr="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948" y="1223009"/>
            <a:ext cx="5008446" cy="5498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189" y="274638"/>
            <a:ext cx="770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dirty="0" err="1" smtClean="0"/>
              <a:t>Şubeler</a:t>
            </a:r>
            <a:r>
              <a:rPr lang="en-US" dirty="0" smtClean="0"/>
              <a:t>              </a:t>
            </a:r>
            <a:r>
              <a:rPr lang="en-US" dirty="0" err="1" smtClean="0"/>
              <a:t>Acentalar</a:t>
            </a:r>
            <a:r>
              <a:rPr lang="en-US" dirty="0" smtClean="0"/>
              <a:t>                     </a:t>
            </a:r>
            <a:r>
              <a:rPr lang="en-US" dirty="0" err="1" smtClean="0"/>
              <a:t>Çağrı</a:t>
            </a:r>
            <a:r>
              <a:rPr lang="en-US" dirty="0" smtClean="0"/>
              <a:t> </a:t>
            </a:r>
            <a:r>
              <a:rPr lang="en-US" dirty="0" err="1" smtClean="0"/>
              <a:t>Merkezi</a:t>
            </a:r>
            <a:r>
              <a:rPr lang="en-US" dirty="0" smtClean="0"/>
              <a:t>       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Kanallar</a:t>
            </a:r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966" y="2389537"/>
            <a:ext cx="117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Hesaplar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001" y="3221848"/>
            <a:ext cx="117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Tasarruf</a:t>
            </a:r>
            <a:r>
              <a:rPr lang="en-US" dirty="0" smtClean="0"/>
              <a:t> </a:t>
            </a:r>
            <a:r>
              <a:rPr lang="en-US" dirty="0" err="1" smtClean="0"/>
              <a:t>Mevduatı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275" y="4082699"/>
            <a:ext cx="117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hesapları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1586" y="4820043"/>
            <a:ext cx="165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Konut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Kredileri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2551" y="5612013"/>
            <a:ext cx="121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Tüketici</a:t>
            </a:r>
            <a:r>
              <a:rPr lang="en-US" dirty="0" smtClean="0"/>
              <a:t> </a:t>
            </a:r>
            <a:r>
              <a:rPr lang="en-US" dirty="0" err="1" smtClean="0"/>
              <a:t>Finasman</a:t>
            </a:r>
            <a:r>
              <a:rPr lang="en-US" dirty="0" smtClean="0"/>
              <a:t> </a:t>
            </a:r>
            <a:r>
              <a:rPr lang="en-US" dirty="0" err="1" smtClean="0"/>
              <a:t>Ürünleri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7780" y="1269833"/>
            <a:ext cx="1669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Gelecekte</a:t>
            </a:r>
            <a:r>
              <a:rPr lang="en-US" sz="2400" dirty="0" smtClean="0"/>
              <a:t> </a:t>
            </a:r>
            <a:r>
              <a:rPr lang="en-US" sz="2400" dirty="0" err="1" smtClean="0"/>
              <a:t>Satışlar</a:t>
            </a:r>
            <a:r>
              <a:rPr lang="en-US" sz="2400" dirty="0" smtClean="0"/>
              <a:t> </a:t>
            </a:r>
            <a:r>
              <a:rPr lang="en-US" sz="2400" dirty="0" err="1" smtClean="0"/>
              <a:t>Direkt</a:t>
            </a:r>
            <a:r>
              <a:rPr lang="en-US" sz="2400" dirty="0" smtClean="0"/>
              <a:t> </a:t>
            </a:r>
            <a:r>
              <a:rPr lang="en-US" sz="2400" dirty="0" err="1" smtClean="0"/>
              <a:t>Kanallara</a:t>
            </a:r>
            <a:r>
              <a:rPr lang="en-US" sz="2400" dirty="0" smtClean="0"/>
              <a:t> </a:t>
            </a:r>
            <a:r>
              <a:rPr lang="en-US" sz="2400" dirty="0" err="1" smtClean="0"/>
              <a:t>Kayacak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7780" y="3347371"/>
            <a:ext cx="2126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Hepsi</a:t>
            </a:r>
            <a:r>
              <a:rPr lang="en-US" sz="2000" dirty="0" smtClean="0"/>
              <a:t> mi? </a:t>
            </a:r>
            <a:r>
              <a:rPr lang="en-US" sz="2000" dirty="0" err="1" smtClean="0"/>
              <a:t>Hayır</a:t>
            </a:r>
            <a:endParaRPr lang="en-US" sz="2000" dirty="0" smtClean="0"/>
          </a:p>
          <a:p>
            <a:r>
              <a:rPr lang="en-US" sz="2000" dirty="0" err="1" smtClean="0"/>
              <a:t>Konut</a:t>
            </a:r>
            <a:r>
              <a:rPr lang="en-US" sz="2000" dirty="0" smtClean="0"/>
              <a:t> </a:t>
            </a:r>
            <a:r>
              <a:rPr lang="en-US" sz="2000" dirty="0" err="1" smtClean="0"/>
              <a:t>Kredisi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endParaRPr lang="en-US" sz="2000" dirty="0" smtClean="0"/>
          </a:p>
          <a:p>
            <a:r>
              <a:rPr lang="en-US" sz="2000" dirty="0" err="1" smtClean="0"/>
              <a:t>Yatırım</a:t>
            </a:r>
            <a:r>
              <a:rPr lang="en-US" sz="2000" dirty="0" smtClean="0"/>
              <a:t> </a:t>
            </a:r>
            <a:r>
              <a:rPr lang="en-US" sz="2000" dirty="0" err="1" smtClean="0"/>
              <a:t>hesaplarının</a:t>
            </a:r>
            <a:r>
              <a:rPr lang="en-US" sz="2000" dirty="0" smtClean="0"/>
              <a:t> </a:t>
            </a:r>
            <a:r>
              <a:rPr lang="en-US" sz="2000" dirty="0" err="1" smtClean="0"/>
              <a:t>çoğu</a:t>
            </a:r>
            <a:endParaRPr lang="en-US" sz="2000" dirty="0" smtClean="0"/>
          </a:p>
          <a:p>
            <a:r>
              <a:rPr lang="en-US" sz="2000" dirty="0" err="1" smtClean="0"/>
              <a:t>yine</a:t>
            </a:r>
            <a:r>
              <a:rPr lang="en-US" sz="2000" dirty="0" smtClean="0"/>
              <a:t> </a:t>
            </a:r>
            <a:r>
              <a:rPr lang="en-US" sz="2000" dirty="0" err="1" smtClean="0"/>
              <a:t>Şubelerden</a:t>
            </a:r>
            <a:r>
              <a:rPr lang="en-US" sz="2000" dirty="0" smtClean="0"/>
              <a:t> </a:t>
            </a:r>
            <a:r>
              <a:rPr lang="en-US" sz="2000" dirty="0" err="1" smtClean="0"/>
              <a:t>Satılacak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6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</a:t>
            </a:r>
            <a:r>
              <a:rPr lang="en-US" dirty="0" err="1" smtClean="0"/>
              <a:t>Bankacılıkta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Olmayanlar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337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Şubeler</a:t>
            </a:r>
            <a:r>
              <a:rPr lang="en-US" dirty="0" smtClean="0"/>
              <a:t> </a:t>
            </a:r>
            <a:r>
              <a:rPr lang="en-US" dirty="0" err="1" smtClean="0"/>
              <a:t>kalkacak</a:t>
            </a:r>
            <a:r>
              <a:rPr lang="en-US" dirty="0" smtClean="0"/>
              <a:t>, </a:t>
            </a:r>
            <a:r>
              <a:rPr lang="en-US" dirty="0" err="1" smtClean="0"/>
              <a:t>yok</a:t>
            </a:r>
            <a:r>
              <a:rPr lang="en-US" dirty="0" smtClean="0"/>
              <a:t> </a:t>
            </a:r>
            <a:r>
              <a:rPr lang="en-US" dirty="0" err="1" smtClean="0"/>
              <a:t>olacak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HAYIR - </a:t>
            </a:r>
            <a:r>
              <a:rPr lang="en-US" dirty="0" err="1" smtClean="0"/>
              <a:t>Şubeler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 </a:t>
            </a:r>
            <a:r>
              <a:rPr lang="en-US" dirty="0" err="1" smtClean="0"/>
              <a:t>olmayacak</a:t>
            </a:r>
            <a:r>
              <a:rPr lang="en-US" dirty="0" smtClean="0"/>
              <a:t>. </a:t>
            </a:r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 smtClean="0"/>
              <a:t>ağarlıklı</a:t>
            </a:r>
            <a:r>
              <a:rPr lang="en-US" dirty="0" smtClean="0"/>
              <a:t>  </a:t>
            </a:r>
            <a:r>
              <a:rPr lang="en-US" dirty="0" err="1" smtClean="0"/>
              <a:t>olacak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2) </a:t>
            </a:r>
            <a:r>
              <a:rPr lang="en-US" dirty="0" err="1" smtClean="0"/>
              <a:t>Müşteri</a:t>
            </a:r>
            <a:r>
              <a:rPr lang="en-US" dirty="0" smtClean="0"/>
              <a:t> her </a:t>
            </a:r>
            <a:r>
              <a:rPr lang="en-US" dirty="0" err="1" smtClean="0"/>
              <a:t>İşlemi</a:t>
            </a:r>
            <a:r>
              <a:rPr lang="en-US" dirty="0" smtClean="0"/>
              <a:t> her </a:t>
            </a:r>
            <a:r>
              <a:rPr lang="en-US" dirty="0" err="1" smtClean="0"/>
              <a:t>Kanaldan</a:t>
            </a:r>
            <a:r>
              <a:rPr lang="en-US" dirty="0" smtClean="0"/>
              <a:t> </a:t>
            </a:r>
            <a:r>
              <a:rPr lang="en-US" dirty="0" err="1" smtClean="0"/>
              <a:t>yapmak</a:t>
            </a:r>
            <a:r>
              <a:rPr lang="en-US" dirty="0" smtClean="0"/>
              <a:t> </a:t>
            </a:r>
            <a:r>
              <a:rPr lang="en-US" dirty="0" err="1" smtClean="0"/>
              <a:t>ister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HAYIR – Bu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maliyetli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3) </a:t>
            </a:r>
            <a:r>
              <a:rPr lang="en-US" dirty="0" err="1" smtClean="0"/>
              <a:t>Yeni</a:t>
            </a:r>
            <a:r>
              <a:rPr lang="en-US" dirty="0" smtClean="0"/>
              <a:t> Digital </a:t>
            </a:r>
            <a:r>
              <a:rPr lang="en-US" dirty="0" err="1" smtClean="0"/>
              <a:t>Bankalar</a:t>
            </a:r>
            <a:r>
              <a:rPr lang="en-US" dirty="0" smtClean="0"/>
              <a:t>, </a:t>
            </a:r>
            <a:r>
              <a:rPr lang="en-US" dirty="0" err="1" smtClean="0"/>
              <a:t>Eski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Banlaların</a:t>
            </a:r>
            <a:r>
              <a:rPr lang="en-US" dirty="0" smtClean="0"/>
              <a:t> </a:t>
            </a:r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Belası</a:t>
            </a:r>
            <a:r>
              <a:rPr lang="en-US" dirty="0" smtClean="0"/>
              <a:t> </a:t>
            </a:r>
            <a:r>
              <a:rPr lang="en-US" dirty="0" err="1" smtClean="0"/>
              <a:t>olacak</a:t>
            </a:r>
            <a:r>
              <a:rPr lang="en-US" dirty="0" smtClean="0"/>
              <a:t>.   </a:t>
            </a:r>
          </a:p>
          <a:p>
            <a:r>
              <a:rPr lang="en-US" dirty="0" smtClean="0"/>
              <a:t>     HAYIR – </a:t>
            </a:r>
            <a:r>
              <a:rPr lang="en-US" dirty="0" err="1" smtClean="0"/>
              <a:t>Yeni</a:t>
            </a:r>
            <a:r>
              <a:rPr lang="en-US" dirty="0" smtClean="0"/>
              <a:t> Digital </a:t>
            </a:r>
            <a:r>
              <a:rPr lang="en-US" dirty="0" err="1" smtClean="0"/>
              <a:t>Bankalar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Ürünlerde</a:t>
            </a:r>
            <a:r>
              <a:rPr lang="en-US" dirty="0" smtClean="0"/>
              <a:t> </a:t>
            </a:r>
            <a:r>
              <a:rPr lang="en-US" dirty="0" err="1" smtClean="0"/>
              <a:t>rekabet</a:t>
            </a:r>
            <a:r>
              <a:rPr lang="en-US" dirty="0" smtClean="0"/>
              <a:t> </a:t>
            </a:r>
            <a:r>
              <a:rPr lang="en-US" dirty="0" err="1" smtClean="0"/>
              <a:t>yapmayaclar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6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</a:t>
            </a:r>
            <a:r>
              <a:rPr lang="en-US" dirty="0" err="1" smtClean="0"/>
              <a:t>Bankacılıkta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Olmayanlar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337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4) </a:t>
            </a:r>
            <a:r>
              <a:rPr lang="en-US" dirty="0" err="1" smtClean="0"/>
              <a:t>Bankalar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olmazsa</a:t>
            </a:r>
            <a:r>
              <a:rPr lang="en-US" dirty="0" smtClean="0"/>
              <a:t> </a:t>
            </a:r>
            <a:r>
              <a:rPr lang="en-US" dirty="0" err="1" smtClean="0"/>
              <a:t>ölürler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HAYIR – </a:t>
            </a:r>
            <a:r>
              <a:rPr lang="en-US" dirty="0" err="1" smtClean="0"/>
              <a:t>Bankalar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medyayı</a:t>
            </a:r>
            <a:r>
              <a:rPr lang="en-US" dirty="0" smtClean="0"/>
              <a:t> </a:t>
            </a:r>
            <a:r>
              <a:rPr lang="en-US" dirty="0" err="1" smtClean="0"/>
              <a:t>kullanarak</a:t>
            </a:r>
            <a:r>
              <a:rPr lang="en-US" dirty="0" smtClean="0"/>
              <a:t> </a:t>
            </a:r>
            <a:r>
              <a:rPr lang="en-US" dirty="0" err="1" smtClean="0"/>
              <a:t>müşteri</a:t>
            </a:r>
            <a:r>
              <a:rPr lang="en-US" dirty="0" smtClean="0"/>
              <a:t> </a:t>
            </a:r>
            <a:r>
              <a:rPr lang="en-US" dirty="0" err="1" smtClean="0"/>
              <a:t>ilişkilerini</a:t>
            </a:r>
            <a:r>
              <a:rPr lang="en-US" dirty="0" smtClean="0"/>
              <a:t> </a:t>
            </a:r>
            <a:r>
              <a:rPr lang="en-US" dirty="0" err="1" smtClean="0"/>
              <a:t>geliştirecekler</a:t>
            </a:r>
            <a:r>
              <a:rPr lang="en-US" dirty="0" smtClean="0"/>
              <a:t> </a:t>
            </a:r>
            <a:r>
              <a:rPr lang="en-US" dirty="0" err="1" smtClean="0"/>
              <a:t>müşteri</a:t>
            </a:r>
            <a:r>
              <a:rPr lang="en-US" dirty="0" smtClean="0"/>
              <a:t> </a:t>
            </a:r>
            <a:r>
              <a:rPr lang="en-US" dirty="0" err="1" smtClean="0"/>
              <a:t>sadakatini</a:t>
            </a:r>
            <a:r>
              <a:rPr lang="en-US" dirty="0" smtClean="0"/>
              <a:t> </a:t>
            </a:r>
            <a:r>
              <a:rPr lang="en-US" dirty="0" err="1" smtClean="0"/>
              <a:t>arttıracaklar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5) </a:t>
            </a:r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Bankacılık</a:t>
            </a:r>
            <a:r>
              <a:rPr lang="en-US" dirty="0" smtClean="0"/>
              <a:t> </a:t>
            </a:r>
            <a:r>
              <a:rPr lang="en-US" dirty="0" err="1" smtClean="0"/>
              <a:t>Ürünleri</a:t>
            </a:r>
            <a:r>
              <a:rPr lang="en-US" dirty="0" smtClean="0"/>
              <a:t> Online </a:t>
            </a:r>
            <a:r>
              <a:rPr lang="en-US" dirty="0" err="1" smtClean="0"/>
              <a:t>ortamda</a:t>
            </a:r>
            <a:r>
              <a:rPr lang="en-US" dirty="0" smtClean="0"/>
              <a:t> </a:t>
            </a:r>
            <a:r>
              <a:rPr lang="en-US" dirty="0" err="1" smtClean="0"/>
              <a:t>olmalı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HAYIR –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ürünün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ürünün</a:t>
            </a:r>
            <a:r>
              <a:rPr lang="en-US" dirty="0" smtClean="0"/>
              <a:t> </a:t>
            </a:r>
            <a:r>
              <a:rPr lang="en-US" dirty="0" err="1" smtClean="0"/>
              <a:t>satışlarını</a:t>
            </a:r>
            <a:r>
              <a:rPr lang="en-US" dirty="0" smtClean="0"/>
              <a:t> </a:t>
            </a:r>
            <a:r>
              <a:rPr lang="en-US" dirty="0" err="1" smtClean="0"/>
              <a:t>azaltmaması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ürünler</a:t>
            </a:r>
            <a:r>
              <a:rPr lang="en-US" dirty="0" smtClean="0"/>
              <a:t> </a:t>
            </a:r>
            <a:r>
              <a:rPr lang="en-US" dirty="0" err="1" smtClean="0"/>
              <a:t>Kanallar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dağatılmalı</a:t>
            </a:r>
            <a:r>
              <a:rPr lang="en-US" dirty="0" smtClean="0"/>
              <a:t>. </a:t>
            </a:r>
            <a:r>
              <a:rPr lang="en-US" dirty="0" err="1" smtClean="0"/>
              <a:t>Komplike</a:t>
            </a:r>
            <a:r>
              <a:rPr lang="en-US" dirty="0" smtClean="0"/>
              <a:t> </a:t>
            </a:r>
            <a:r>
              <a:rPr lang="en-US" dirty="0" err="1" smtClean="0"/>
              <a:t>ürünler</a:t>
            </a:r>
            <a:r>
              <a:rPr lang="en-US" dirty="0" smtClean="0"/>
              <a:t> Online </a:t>
            </a:r>
            <a:r>
              <a:rPr lang="en-US" dirty="0" err="1" smtClean="0"/>
              <a:t>kanaldan</a:t>
            </a:r>
            <a:r>
              <a:rPr lang="en-US" dirty="0" smtClean="0"/>
              <a:t> </a:t>
            </a:r>
            <a:r>
              <a:rPr lang="en-US" dirty="0" err="1" smtClean="0"/>
              <a:t>satılmamalı</a:t>
            </a:r>
            <a:r>
              <a:rPr lang="en-US" dirty="0" smtClean="0"/>
              <a:t>.</a:t>
            </a:r>
          </a:p>
          <a:p>
            <a:r>
              <a:rPr lang="en-US" dirty="0" smtClean="0"/>
              <a:t>6) Digital </a:t>
            </a:r>
            <a:r>
              <a:rPr lang="en-US" dirty="0" err="1" smtClean="0"/>
              <a:t>Bankacılık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Data </a:t>
            </a:r>
            <a:r>
              <a:rPr lang="en-US" dirty="0" err="1" smtClean="0"/>
              <a:t>gerektirir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HAYIR – 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Datanın</a:t>
            </a:r>
            <a:r>
              <a:rPr lang="en-US" dirty="0" smtClean="0"/>
              <a:t> </a:t>
            </a:r>
            <a:r>
              <a:rPr lang="en-US" dirty="0" err="1" smtClean="0"/>
              <a:t>tutarlı</a:t>
            </a:r>
            <a:r>
              <a:rPr lang="en-US" dirty="0" smtClean="0"/>
              <a:t>, </a:t>
            </a:r>
            <a:r>
              <a:rPr lang="en-US" dirty="0" err="1" smtClean="0"/>
              <a:t>doğru</a:t>
            </a:r>
            <a:r>
              <a:rPr lang="en-US" dirty="0" smtClean="0"/>
              <a:t>, </a:t>
            </a:r>
            <a:r>
              <a:rPr lang="en-US" dirty="0" err="1" smtClean="0"/>
              <a:t>istikrarlı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ofise</a:t>
            </a:r>
            <a:r>
              <a:rPr lang="en-US" dirty="0" smtClean="0"/>
              <a:t> </a:t>
            </a:r>
            <a:r>
              <a:rPr lang="en-US" dirty="0" err="1" smtClean="0"/>
              <a:t>yararlı</a:t>
            </a:r>
            <a:r>
              <a:rPr lang="en-US" dirty="0" smtClean="0"/>
              <a:t> </a:t>
            </a:r>
            <a:r>
              <a:rPr lang="en-US" dirty="0" err="1" smtClean="0"/>
              <a:t>olacak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olmasıdır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71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Başarılı</a:t>
            </a:r>
            <a:r>
              <a:rPr lang="en-US" dirty="0" smtClean="0"/>
              <a:t> </a:t>
            </a:r>
            <a:r>
              <a:rPr lang="en-US" dirty="0" err="1" smtClean="0"/>
              <a:t>Strateji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Olmalı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3226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1.Değeri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müşterileri</a:t>
            </a:r>
            <a:r>
              <a:rPr lang="en-US" dirty="0" smtClean="0"/>
              <a:t> </a:t>
            </a:r>
            <a:r>
              <a:rPr lang="en-US" dirty="0" err="1" smtClean="0"/>
              <a:t>kapmak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2.Çok </a:t>
            </a:r>
            <a:r>
              <a:rPr lang="en-US" dirty="0" err="1" smtClean="0"/>
              <a:t>sayıda</a:t>
            </a:r>
            <a:r>
              <a:rPr lang="en-US" dirty="0" smtClean="0"/>
              <a:t> </a:t>
            </a:r>
            <a:r>
              <a:rPr lang="en-US" dirty="0" err="1" smtClean="0"/>
              <a:t>müşteri</a:t>
            </a:r>
            <a:r>
              <a:rPr lang="en-US" dirty="0" smtClean="0"/>
              <a:t> </a:t>
            </a:r>
            <a:r>
              <a:rPr lang="en-US" dirty="0" err="1" smtClean="0"/>
              <a:t>kitlelerini</a:t>
            </a:r>
            <a:r>
              <a:rPr lang="en-US" dirty="0" smtClean="0"/>
              <a:t> </a:t>
            </a:r>
            <a:r>
              <a:rPr lang="en-US" dirty="0" err="1" smtClean="0"/>
              <a:t>kapmak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3.Pazarı </a:t>
            </a:r>
            <a:r>
              <a:rPr lang="en-US" dirty="0" err="1" smtClean="0"/>
              <a:t>kaptırmamak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4.Mevcut </a:t>
            </a:r>
            <a:r>
              <a:rPr lang="en-US" dirty="0" err="1" smtClean="0"/>
              <a:t>müşterileri</a:t>
            </a:r>
            <a:r>
              <a:rPr lang="en-US" dirty="0" smtClean="0"/>
              <a:t> </a:t>
            </a:r>
            <a:r>
              <a:rPr lang="en-US" dirty="0" err="1" smtClean="0"/>
              <a:t>elinde</a:t>
            </a:r>
            <a:r>
              <a:rPr lang="en-US" dirty="0" smtClean="0"/>
              <a:t> </a:t>
            </a:r>
            <a:r>
              <a:rPr lang="en-US" dirty="0" err="1" smtClean="0"/>
              <a:t>tutmak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5.Düşük </a:t>
            </a:r>
            <a:r>
              <a:rPr lang="en-US" dirty="0" err="1" smtClean="0"/>
              <a:t>maliyetli</a:t>
            </a:r>
            <a:r>
              <a:rPr lang="en-US" dirty="0" smtClean="0"/>
              <a:t> </a:t>
            </a:r>
            <a:r>
              <a:rPr lang="en-US" dirty="0" err="1" smtClean="0"/>
              <a:t>kanalları</a:t>
            </a:r>
            <a:r>
              <a:rPr lang="en-US" dirty="0" smtClean="0"/>
              <a:t> </a:t>
            </a:r>
            <a:r>
              <a:rPr lang="en-US" dirty="0" err="1" smtClean="0"/>
              <a:t>kullanmak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48976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1.Zengin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yelpazersi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kaliteli</a:t>
            </a:r>
            <a:r>
              <a:rPr lang="en-US" dirty="0" smtClean="0"/>
              <a:t>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kurmak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2.Basit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teklifler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fiyatlarla</a:t>
            </a:r>
            <a:r>
              <a:rPr lang="en-US" dirty="0" smtClean="0"/>
              <a:t> </a:t>
            </a:r>
            <a:r>
              <a:rPr lang="en-US" dirty="0" err="1" smtClean="0"/>
              <a:t>ürünler</a:t>
            </a:r>
            <a:r>
              <a:rPr lang="en-US" dirty="0" smtClean="0"/>
              <a:t> </a:t>
            </a:r>
            <a:r>
              <a:rPr lang="en-US" dirty="0" err="1" smtClean="0"/>
              <a:t>sunmak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3.Rakiplerin </a:t>
            </a:r>
            <a:r>
              <a:rPr lang="en-US" dirty="0" err="1" smtClean="0"/>
              <a:t>pazara</a:t>
            </a:r>
            <a:r>
              <a:rPr lang="en-US" dirty="0" smtClean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 smtClean="0"/>
              <a:t>imkanı</a:t>
            </a:r>
            <a:r>
              <a:rPr lang="en-US" dirty="0" smtClean="0"/>
              <a:t> </a:t>
            </a:r>
            <a:r>
              <a:rPr lang="en-US" dirty="0" err="1" smtClean="0"/>
              <a:t>azaltacak</a:t>
            </a:r>
            <a:r>
              <a:rPr lang="en-US" dirty="0" smtClean="0"/>
              <a:t> </a:t>
            </a:r>
            <a:r>
              <a:rPr lang="en-US" dirty="0" err="1" smtClean="0"/>
              <a:t>tedbirler</a:t>
            </a:r>
            <a:r>
              <a:rPr lang="en-US" dirty="0" smtClean="0"/>
              <a:t> </a:t>
            </a:r>
            <a:r>
              <a:rPr lang="en-US" dirty="0" err="1" smtClean="0"/>
              <a:t>almak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4.Rekabetçi </a:t>
            </a:r>
            <a:r>
              <a:rPr lang="en-US" dirty="0" err="1" smtClean="0"/>
              <a:t>imkanlar</a:t>
            </a:r>
            <a:r>
              <a:rPr lang="en-US" dirty="0" smtClean="0"/>
              <a:t> </a:t>
            </a:r>
            <a:r>
              <a:rPr lang="en-US" dirty="0" err="1" smtClean="0"/>
              <a:t>sunmak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5.Az </a:t>
            </a:r>
            <a:r>
              <a:rPr lang="en-US" dirty="0" err="1" smtClean="0"/>
              <a:t>kazandıran</a:t>
            </a:r>
            <a:r>
              <a:rPr lang="en-US" dirty="0" smtClean="0"/>
              <a:t> </a:t>
            </a:r>
            <a:r>
              <a:rPr lang="en-US" dirty="0" err="1" smtClean="0"/>
              <a:t>müşterileri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maliyetli</a:t>
            </a:r>
            <a:r>
              <a:rPr lang="en-US" dirty="0" smtClean="0"/>
              <a:t> </a:t>
            </a:r>
            <a:r>
              <a:rPr lang="en-US" dirty="0" err="1" smtClean="0"/>
              <a:t>kanallara</a:t>
            </a:r>
            <a:r>
              <a:rPr lang="en-US" dirty="0" smtClean="0"/>
              <a:t> </a:t>
            </a:r>
            <a:r>
              <a:rPr lang="en-US" dirty="0" err="1" smtClean="0"/>
              <a:t>sevk</a:t>
            </a:r>
            <a:r>
              <a:rPr lang="en-US" dirty="0" smtClean="0"/>
              <a:t> </a:t>
            </a:r>
            <a:r>
              <a:rPr lang="en-US" dirty="0" err="1" smtClean="0"/>
              <a:t>etmek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42642" y="651751"/>
            <a:ext cx="214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Strateji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62581" y="655411"/>
            <a:ext cx="222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 </a:t>
            </a:r>
            <a:r>
              <a:rPr lang="en-US" sz="2800" dirty="0" err="1" smtClean="0"/>
              <a:t>Yapmalı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Gelecek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Elektronik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Bankacılıkta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Resimli</a:t>
            </a:r>
            <a:r>
              <a:rPr lang="en-US" dirty="0" smtClean="0"/>
              <a:t> </a:t>
            </a:r>
            <a:r>
              <a:rPr lang="en-US" dirty="0" err="1" smtClean="0"/>
              <a:t>kredi</a:t>
            </a:r>
            <a:r>
              <a:rPr lang="en-US" dirty="0" smtClean="0"/>
              <a:t> </a:t>
            </a:r>
            <a:r>
              <a:rPr lang="en-US" dirty="0" err="1" smtClean="0"/>
              <a:t>kartı</a:t>
            </a:r>
            <a:r>
              <a:rPr lang="en-US" dirty="0" smtClean="0"/>
              <a:t> </a:t>
            </a:r>
            <a:r>
              <a:rPr lang="en-US" dirty="0" err="1" smtClean="0"/>
              <a:t>başımı</a:t>
            </a:r>
            <a:r>
              <a:rPr lang="en-US" dirty="0" smtClean="0"/>
              <a:t> </a:t>
            </a:r>
            <a:r>
              <a:rPr lang="en-US" dirty="0" err="1" smtClean="0"/>
              <a:t>belaya</a:t>
            </a:r>
            <a:r>
              <a:rPr lang="en-US" dirty="0" smtClean="0"/>
              <a:t> </a:t>
            </a:r>
            <a:r>
              <a:rPr lang="en-US" dirty="0" err="1" smtClean="0"/>
              <a:t>sokuyordu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490E-8D86-234F-A3BD-15AC58F980C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amukbak_resimliKrediKarti_SenerSen_reklami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5383" y="1600200"/>
            <a:ext cx="579323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Türkiye’nin</a:t>
            </a:r>
            <a:r>
              <a:rPr lang="en-US" dirty="0" smtClean="0"/>
              <a:t> ilk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Fotoğraflı</a:t>
            </a:r>
            <a:r>
              <a:rPr lang="en-US" dirty="0" smtClean="0"/>
              <a:t> </a:t>
            </a:r>
            <a:r>
              <a:rPr lang="en-US" dirty="0" err="1" smtClean="0"/>
              <a:t>Kredi</a:t>
            </a:r>
            <a:r>
              <a:rPr lang="en-US" dirty="0" smtClean="0"/>
              <a:t> </a:t>
            </a:r>
            <a:r>
              <a:rPr lang="en-US" dirty="0" err="1" smtClean="0"/>
              <a:t>Kartı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- “</a:t>
            </a:r>
            <a:r>
              <a:rPr lang="en-US" sz="4400" b="1" i="1" dirty="0" err="1" smtClean="0"/>
              <a:t>Dahi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miyim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neyim</a:t>
            </a:r>
            <a:r>
              <a:rPr lang="en-US" sz="4400" b="1" i="1" dirty="0" smtClean="0"/>
              <a:t>?”</a:t>
            </a:r>
          </a:p>
          <a:p>
            <a:r>
              <a:rPr lang="en-US" sz="4400" b="1" i="1" dirty="0" smtClean="0"/>
              <a:t>- “</a:t>
            </a:r>
            <a:r>
              <a:rPr lang="en-US" sz="4400" b="1" i="1" dirty="0" err="1" smtClean="0"/>
              <a:t>Kesinlikle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Abi</a:t>
            </a:r>
            <a:r>
              <a:rPr lang="en-US" sz="4400" b="1" i="1" dirty="0" smtClean="0"/>
              <a:t>”</a:t>
            </a:r>
            <a:endParaRPr lang="en-US" sz="44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490E-8D86-234F-A3BD-15AC58F980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 err="1" smtClean="0"/>
              <a:t>aldım</a:t>
            </a:r>
            <a:r>
              <a:rPr lang="en-US" dirty="0" smtClean="0"/>
              <a:t> 20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söylemedim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490E-8D86-234F-A3BD-15AC58F980C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amukBank Bank 24_Reklami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0412" y="1600200"/>
            <a:ext cx="57831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3"/>
            <a:ext cx="8229600" cy="5224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İşlem</a:t>
            </a:r>
            <a:r>
              <a:rPr lang="en-US" dirty="0" smtClean="0"/>
              <a:t> </a:t>
            </a:r>
            <a:r>
              <a:rPr lang="en-US" dirty="0" err="1" smtClean="0"/>
              <a:t>Tamam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490E-8D86-234F-A3BD-15AC58F980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 descr="Pamukbank Bank24 cards 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7341" r="-247341"/>
          <a:stretch>
            <a:fillRect/>
          </a:stretch>
        </p:blipFill>
        <p:spPr>
          <a:xfrm>
            <a:off x="0" y="1269936"/>
            <a:ext cx="9144000" cy="48562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Taraftara</a:t>
            </a:r>
            <a:r>
              <a:rPr lang="en-US" dirty="0" smtClean="0"/>
              <a:t> </a:t>
            </a:r>
            <a:r>
              <a:rPr lang="en-US" dirty="0" err="1" smtClean="0"/>
              <a:t>Selam</a:t>
            </a:r>
            <a:r>
              <a:rPr lang="en-US" dirty="0" smtClean="0"/>
              <a:t> </a:t>
            </a:r>
            <a:r>
              <a:rPr lang="en-US" dirty="0" err="1" smtClean="0"/>
              <a:t>İşlem</a:t>
            </a:r>
            <a:r>
              <a:rPr lang="en-US" dirty="0" smtClean="0"/>
              <a:t> </a:t>
            </a:r>
            <a:r>
              <a:rPr lang="en-US" dirty="0" err="1" smtClean="0"/>
              <a:t>Tamam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490E-8D86-234F-A3BD-15AC58F980C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amukbank_Reklami_Trabzonspor_Unal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Çuval</a:t>
            </a:r>
            <a:r>
              <a:rPr lang="en-US" dirty="0" smtClean="0"/>
              <a:t> Kart </a:t>
            </a:r>
            <a:r>
              <a:rPr lang="en-US" dirty="0" err="1" smtClean="0"/>
              <a:t>Gönderin</a:t>
            </a:r>
            <a:endParaRPr lang="en-US" dirty="0"/>
          </a:p>
        </p:txBody>
      </p:sp>
      <p:pic>
        <p:nvPicPr>
          <p:cNvPr id="9" name="Content Placeholder 8" descr="CuvalPatatesSog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949" r="-13949"/>
          <a:stretch>
            <a:fillRect/>
          </a:stretch>
        </p:blipFill>
        <p:spPr>
          <a:xfrm>
            <a:off x="0" y="1600200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490E-8D86-234F-A3BD-15AC58F980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85" y="752019"/>
            <a:ext cx="5345320" cy="55482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38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İşlemler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1135" y="1659636"/>
            <a:ext cx="33556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Online </a:t>
            </a:r>
            <a:r>
              <a:rPr lang="en-US" sz="3600" dirty="0" err="1" smtClean="0"/>
              <a:t>İşlemler</a:t>
            </a:r>
            <a:r>
              <a:rPr lang="en-US" sz="3600" dirty="0" smtClean="0"/>
              <a:t> Toplam </a:t>
            </a:r>
            <a:r>
              <a:rPr lang="en-US" sz="3600" dirty="0" err="1" smtClean="0"/>
              <a:t>İşlemlerin</a:t>
            </a:r>
            <a:r>
              <a:rPr lang="en-US" sz="3600" dirty="0" smtClean="0"/>
              <a:t> </a:t>
            </a:r>
            <a:r>
              <a:rPr lang="en-US" sz="6000" dirty="0" smtClean="0"/>
              <a:t>%66</a:t>
            </a:r>
            <a:r>
              <a:rPr lang="en-US" sz="3600" dirty="0" smtClean="0"/>
              <a:t>’sına </a:t>
            </a:r>
            <a:r>
              <a:rPr lang="en-US" sz="3600" dirty="0" err="1" smtClean="0"/>
              <a:t>Ulaşacak</a:t>
            </a:r>
            <a:endParaRPr lang="en-US" sz="36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24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bulentsenver@gmail.com</a:t>
            </a:r>
            <a:endParaRPr lang="en-US"/>
          </a:p>
        </p:txBody>
      </p:sp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8" y="1036116"/>
            <a:ext cx="5607504" cy="5320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8256" y="2735005"/>
            <a:ext cx="314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Online </a:t>
            </a:r>
            <a:r>
              <a:rPr lang="en-US" sz="2400" dirty="0" err="1" smtClean="0"/>
              <a:t>Kanallardan</a:t>
            </a:r>
            <a:r>
              <a:rPr lang="en-US" sz="2400" dirty="0" smtClean="0"/>
              <a:t> </a:t>
            </a:r>
            <a:r>
              <a:rPr lang="en-US" sz="2400" dirty="0" err="1" smtClean="0"/>
              <a:t>Satış</a:t>
            </a:r>
            <a:r>
              <a:rPr lang="en-US" sz="2400" dirty="0" smtClean="0"/>
              <a:t> % 40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64986" y="4241272"/>
            <a:ext cx="3132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Personel</a:t>
            </a:r>
            <a:r>
              <a:rPr lang="en-US" sz="2400" dirty="0" smtClean="0"/>
              <a:t> </a:t>
            </a:r>
            <a:r>
              <a:rPr lang="en-US" sz="2400" dirty="0" err="1" smtClean="0"/>
              <a:t>Destekli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Satiş</a:t>
            </a:r>
            <a:r>
              <a:rPr lang="en-US" sz="2400" dirty="0" smtClean="0"/>
              <a:t> %60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415</Words>
  <Application>Microsoft Macintosh PowerPoint</Application>
  <PresentationFormat>On-screen Show (4:3)</PresentationFormat>
  <Paragraphs>94</Paragraphs>
  <Slides>15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Elekronik Bankacılığın Geleceği</vt:lpstr>
      <vt:lpstr>Resimli kredi kartı başımı belaya sokuyordu</vt:lpstr>
      <vt:lpstr>Türkiye’nin ilk ve tek  Fotoğraflı Kredi Kartı</vt:lpstr>
      <vt:lpstr>Risk aldım 20 yıl söylemedim</vt:lpstr>
      <vt:lpstr>İşlem Tamam</vt:lpstr>
      <vt:lpstr>Taraftara Selam İşlem Tamam</vt:lpstr>
      <vt:lpstr>3 Çuval Kart Gönderin</vt:lpstr>
      <vt:lpstr>Hizmet ve İşlemler</vt:lpstr>
      <vt:lpstr>Satış ve Hizmet</vt:lpstr>
      <vt:lpstr>Slide 10</vt:lpstr>
      <vt:lpstr>Slide 11</vt:lpstr>
      <vt:lpstr>Digital Bankacılıkta Doğru Olmayanlar</vt:lpstr>
      <vt:lpstr>Digital Bankacılıkta Doğru Olmayanlar</vt:lpstr>
      <vt:lpstr>Başarılı Strateji Nasıl Olmalı?</vt:lpstr>
      <vt:lpstr>Gelecek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Elekronik Bankacılığın Geleceği</dc:title>
  <dc:creator>Bulent Senver</dc:creator>
  <cp:lastModifiedBy>Bulent Senver</cp:lastModifiedBy>
  <cp:revision>8</cp:revision>
  <dcterms:created xsi:type="dcterms:W3CDTF">2014-09-29T17:43:03Z</dcterms:created>
  <dcterms:modified xsi:type="dcterms:W3CDTF">2014-09-29T17:48:13Z</dcterms:modified>
</cp:coreProperties>
</file>