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7" r:id="rId2"/>
    <p:sldId id="262" r:id="rId3"/>
    <p:sldId id="269" r:id="rId4"/>
    <p:sldId id="270" r:id="rId5"/>
    <p:sldId id="259" r:id="rId6"/>
    <p:sldId id="265" r:id="rId7"/>
    <p:sldId id="263" r:id="rId8"/>
    <p:sldId id="261" r:id="rId9"/>
    <p:sldId id="275" r:id="rId10"/>
    <p:sldId id="276" r:id="rId11"/>
    <p:sldId id="274" r:id="rId12"/>
    <p:sldId id="271" r:id="rId13"/>
    <p:sldId id="268" r:id="rId14"/>
    <p:sldId id="273" r:id="rId15"/>
    <p:sldId id="267" r:id="rId16"/>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4B0"/>
    <a:srgbClr val="FF6600"/>
    <a:srgbClr val="3333FF"/>
    <a:srgbClr val="6600FF"/>
    <a:srgbClr val="F33136"/>
    <a:srgbClr val="CC0000"/>
    <a:srgbClr val="0B6543"/>
    <a:srgbClr val="CC00FF"/>
    <a:srgbClr val="990099"/>
    <a:srgbClr val="F35353"/>
  </p:clrMru>
</p:presentationPr>
</file>

<file path=ppt/tableStyles.xml><?xml version="1.0" encoding="utf-8"?>
<a:tblStyleLst xmlns:a="http://schemas.openxmlformats.org/drawingml/2006/main" def="{5C22544A-7EE6-4342-B048-85BDC9FD1C3A}">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03" autoAdjust="0"/>
    <p:restoredTop sz="71261" autoAdjust="0"/>
  </p:normalViewPr>
  <p:slideViewPr>
    <p:cSldViewPr>
      <p:cViewPr varScale="1">
        <p:scale>
          <a:sx n="51" d="100"/>
          <a:sy n="51" d="100"/>
        </p:scale>
        <p:origin x="-1788" y="-84"/>
      </p:cViewPr>
      <p:guideLst>
        <p:guide orient="horz" pos="2160"/>
        <p:guide pos="2880"/>
      </p:guideLst>
    </p:cSldViewPr>
  </p:slideViewPr>
  <p:notesTextViewPr>
    <p:cViewPr>
      <p:scale>
        <a:sx n="100" d="100"/>
        <a:sy n="100" d="100"/>
      </p:scale>
      <p:origin x="0" y="0"/>
    </p:cViewPr>
  </p:notesTextViewPr>
  <p:notesViewPr>
    <p:cSldViewPr>
      <p:cViewPr varScale="1">
        <p:scale>
          <a:sx n="60" d="100"/>
          <a:sy n="60" d="100"/>
        </p:scale>
        <p:origin x="-2490"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79B6E7C-5480-4D69-8CDB-F8D6066F2209}" type="datetimeFigureOut">
              <a:rPr lang="tr-TR" smtClean="0"/>
              <a:pPr/>
              <a:t>03.05.2010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8D7469-F831-4851-9286-58C0D8DBA967}"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C5B665-55F8-4A67-A5F5-77D3B308BCC3}" type="datetimeFigureOut">
              <a:rPr lang="tr-TR" smtClean="0"/>
              <a:pPr/>
              <a:t>03.05.2010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C55EBD-500A-47B8-B1E7-2FDFC2DA73C7}"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lvl="0" algn="l"/>
            <a:endParaRPr lang="tr-TR" sz="1200" kern="120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53C55EBD-500A-47B8-B1E7-2FDFC2DA73C7}" type="slidenum">
              <a:rPr lang="tr-TR" smtClean="0"/>
              <a:pPr/>
              <a:t>3</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53C55EBD-500A-47B8-B1E7-2FDFC2DA73C7}" type="slidenum">
              <a:rPr lang="tr-TR" smtClean="0"/>
              <a:pPr/>
              <a:t>4</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53C55EBD-500A-47B8-B1E7-2FDFC2DA73C7}" type="slidenum">
              <a:rPr lang="tr-TR" smtClean="0"/>
              <a:pPr/>
              <a:t>9</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a:buFont typeface="Wingdings" pitchFamily="2" charset="2"/>
              <a:buNone/>
            </a:pPr>
            <a:endParaRPr lang="tr-TR" baseline="0" dirty="0" smtClean="0">
              <a:latin typeface="+mn-lt"/>
            </a:endParaRPr>
          </a:p>
          <a:p>
            <a:endParaRPr lang="tr-TR" baseline="0" dirty="0" smtClean="0"/>
          </a:p>
          <a:p>
            <a:endParaRPr lang="tr-TR" baseline="0" dirty="0" smtClean="0"/>
          </a:p>
          <a:p>
            <a:endParaRPr lang="tr-TR" dirty="0"/>
          </a:p>
        </p:txBody>
      </p:sp>
      <p:sp>
        <p:nvSpPr>
          <p:cNvPr id="4" name="3 Slayt Numarası Yer Tutucusu"/>
          <p:cNvSpPr>
            <a:spLocks noGrp="1"/>
          </p:cNvSpPr>
          <p:nvPr>
            <p:ph type="sldNum" sz="quarter" idx="10"/>
          </p:nvPr>
        </p:nvSpPr>
        <p:spPr/>
        <p:txBody>
          <a:bodyPr/>
          <a:lstStyle/>
          <a:p>
            <a:fld id="{53C55EBD-500A-47B8-B1E7-2FDFC2DA73C7}" type="slidenum">
              <a:rPr lang="tr-TR" smtClean="0"/>
              <a:pPr/>
              <a:t>10</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99ABCDB8-6D1E-469A-A948-70E728DE9D8D}" type="slidenum">
              <a:rPr lang="tr-TR"/>
              <a:pPr>
                <a:defRPr/>
              </a:pPr>
              <a:t>‹#›</a:t>
            </a:fld>
            <a:endParaRPr lang="tr-TR"/>
          </a:p>
        </p:txBody>
      </p:sp>
    </p:spTree>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FA0F3D65-FD79-4D62-9E0D-D022522FEA72}" type="slidenum">
              <a:rPr lang="tr-TR"/>
              <a:pPr>
                <a:defRPr/>
              </a:pPr>
              <a:t>‹#›</a:t>
            </a:fld>
            <a:endParaRPr lang="tr-TR"/>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DF9FD983-5091-42EC-B6C0-E635A5E7B3C5}" type="slidenum">
              <a:rPr lang="tr-TR"/>
              <a:pPr>
                <a:defRPr/>
              </a:pPr>
              <a:t>‹#›</a:t>
            </a:fld>
            <a:endParaRPr lang="tr-TR"/>
          </a:p>
        </p:txBody>
      </p:sp>
    </p:spTree>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şlık ve İçerik">
    <p:spTree>
      <p:nvGrpSpPr>
        <p:cNvPr id="1" name=""/>
        <p:cNvGrpSpPr/>
        <p:nvPr/>
      </p:nvGrpSpPr>
      <p:grpSpPr>
        <a:xfrm>
          <a:off x="0" y="0"/>
          <a:ext cx="0" cy="0"/>
          <a:chOff x="0" y="0"/>
          <a:chExt cx="0" cy="0"/>
        </a:xfrm>
      </p:grpSpPr>
      <p:pic>
        <p:nvPicPr>
          <p:cNvPr id="7" name="Picture 3" descr="baslik"/>
          <p:cNvPicPr>
            <a:picLocks noChangeAspect="1" noChangeArrowheads="1"/>
          </p:cNvPicPr>
          <p:nvPr userDrawn="1"/>
        </p:nvPicPr>
        <p:blipFill>
          <a:blip r:embed="rId2" cstate="print"/>
          <a:srcRect/>
          <a:stretch>
            <a:fillRect/>
          </a:stretch>
        </p:blipFill>
        <p:spPr bwMode="auto">
          <a:xfrm>
            <a:off x="0" y="6215082"/>
            <a:ext cx="9144000" cy="642942"/>
          </a:xfrm>
          <a:prstGeom prst="rect">
            <a:avLst/>
          </a:prstGeom>
          <a:noFill/>
          <a:ln w="9525">
            <a:noFill/>
            <a:miter lim="800000"/>
            <a:headEnd/>
            <a:tailEnd/>
          </a:ln>
        </p:spPr>
      </p:pic>
    </p:spTree>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D78592BE-2CCC-4AC3-A0B2-C0CDF81645D8}" type="slidenum">
              <a:rPr lang="tr-TR"/>
              <a:pPr>
                <a:defRPr/>
              </a:pPr>
              <a:t>‹#›</a:t>
            </a:fld>
            <a:endParaRPr lang="tr-TR"/>
          </a:p>
        </p:txBody>
      </p:sp>
    </p:spTree>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85661195-C3FA-4795-9AD9-943DDFEC42A4}" type="slidenum">
              <a:rPr lang="tr-TR"/>
              <a:pPr>
                <a:defRPr/>
              </a:pPr>
              <a:t>‹#›</a:t>
            </a:fld>
            <a:endParaRPr lang="tr-TR"/>
          </a:p>
        </p:txBody>
      </p:sp>
    </p:spTree>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84E53F55-5699-4FD8-A1E4-BA5B978C6661}" type="slidenum">
              <a:rPr lang="tr-TR"/>
              <a:pPr>
                <a:defRPr/>
              </a:pPr>
              <a:t>‹#›</a:t>
            </a:fld>
            <a:endParaRPr lang="tr-TR"/>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01A0CADA-2718-4993-B369-FBC00FF43BC8}" type="slidenum">
              <a:rPr lang="tr-TR"/>
              <a:pPr>
                <a:defRPr/>
              </a:pPr>
              <a:t>‹#›</a:t>
            </a:fld>
            <a:endParaRPr lang="tr-TR"/>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8DB61800-77FE-4A91-881E-FEE218782AAC}" type="slidenum">
              <a:rPr lang="tr-TR"/>
              <a:pPr>
                <a:defRPr/>
              </a:pPr>
              <a:t>‹#›</a:t>
            </a:fld>
            <a:endParaRPr lang="tr-TR"/>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BE4721D2-29B8-4B32-97A8-8C9BD677A855}" type="slidenum">
              <a:rPr lang="tr-TR"/>
              <a:pPr>
                <a:defRPr/>
              </a:pPr>
              <a:t>‹#›</a:t>
            </a:fld>
            <a:endParaRPr lang="tr-TR"/>
          </a:p>
        </p:txBody>
      </p:sp>
    </p:spTree>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5AF8D642-DBD4-481C-A3AC-CE90995141C1}" type="slidenum">
              <a:rPr lang="tr-TR"/>
              <a:pPr>
                <a:defRPr/>
              </a:pPr>
              <a:t>‹#›</a:t>
            </a:fld>
            <a:endParaRPr lang="tr-TR"/>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C8AF4A91-C302-4B05-89D6-EEEFCABE576D}"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ipe dir="r"/>
  </p:transition>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www.bankaciyiz.biz/spaw2/uploads/images/isbankasi_1.jpg"/>
          <p:cNvPicPr>
            <a:picLocks noChangeAspect="1" noChangeArrowheads="1"/>
          </p:cNvPicPr>
          <p:nvPr/>
        </p:nvPicPr>
        <p:blipFill>
          <a:blip r:embed="rId2" cstate="print"/>
          <a:srcRect r="4687" b="16483"/>
          <a:stretch>
            <a:fillRect/>
          </a:stretch>
        </p:blipFill>
        <p:spPr bwMode="auto">
          <a:xfrm>
            <a:off x="-1" y="3429000"/>
            <a:ext cx="9144001" cy="3429000"/>
          </a:xfrm>
          <a:prstGeom prst="rect">
            <a:avLst/>
          </a:prstGeom>
          <a:noFill/>
        </p:spPr>
      </p:pic>
      <p:sp>
        <p:nvSpPr>
          <p:cNvPr id="8" name="7 Metin kutusu"/>
          <p:cNvSpPr txBox="1"/>
          <p:nvPr/>
        </p:nvSpPr>
        <p:spPr>
          <a:xfrm>
            <a:off x="500034" y="571480"/>
            <a:ext cx="7858180" cy="2308324"/>
          </a:xfrm>
          <a:prstGeom prst="rect">
            <a:avLst/>
          </a:prstGeom>
          <a:noFill/>
        </p:spPr>
        <p:txBody>
          <a:bodyPr wrap="square" rtlCol="0">
            <a:spAutoFit/>
          </a:bodyPr>
          <a:lstStyle/>
          <a:p>
            <a:r>
              <a:rPr lang="tr-TR" sz="4800" dirty="0" smtClean="0">
                <a:solidFill>
                  <a:schemeClr val="accent2">
                    <a:lumMod val="75000"/>
                  </a:schemeClr>
                </a:solidFill>
                <a:effectLst>
                  <a:outerShdw blurRad="38100" dist="38100" dir="2700000" algn="tl">
                    <a:srgbClr val="000000">
                      <a:alpha val="43137"/>
                    </a:srgbClr>
                  </a:outerShdw>
                </a:effectLst>
                <a:latin typeface="Futura Bk" pitchFamily="34" charset="0"/>
              </a:rPr>
              <a:t>TÜRKİYE İŞ BANKASI A.Ş.</a:t>
            </a:r>
          </a:p>
          <a:p>
            <a:endParaRPr lang="tr-TR" sz="4800" dirty="0">
              <a:solidFill>
                <a:schemeClr val="accent2">
                  <a:lumMod val="75000"/>
                </a:schemeClr>
              </a:solidFill>
              <a:effectLst>
                <a:outerShdw blurRad="38100" dist="38100" dir="2700000" algn="tl">
                  <a:srgbClr val="000000">
                    <a:alpha val="43137"/>
                  </a:srgbClr>
                </a:outerShdw>
              </a:effectLst>
              <a:latin typeface="Futura Bk" pitchFamily="34" charset="0"/>
            </a:endParaRPr>
          </a:p>
          <a:p>
            <a:r>
              <a:rPr lang="tr-TR" sz="4400" dirty="0" smtClean="0">
                <a:solidFill>
                  <a:schemeClr val="accent2">
                    <a:lumMod val="75000"/>
                  </a:schemeClr>
                </a:solidFill>
                <a:effectLst>
                  <a:outerShdw blurRad="38100" dist="38100" dir="2700000" algn="tl">
                    <a:srgbClr val="000000">
                      <a:alpha val="43137"/>
                    </a:srgbClr>
                  </a:outerShdw>
                </a:effectLst>
                <a:latin typeface="Futura Bk" pitchFamily="34" charset="0"/>
              </a:rPr>
              <a:t>İK FONKSİYONU</a:t>
            </a:r>
            <a:endParaRPr lang="tr-TR" sz="4400" dirty="0">
              <a:solidFill>
                <a:schemeClr val="accent2">
                  <a:lumMod val="75000"/>
                </a:schemeClr>
              </a:solidFill>
              <a:effectLst>
                <a:outerShdw blurRad="38100" dist="38100" dir="2700000" algn="tl">
                  <a:srgbClr val="000000">
                    <a:alpha val="43137"/>
                  </a:srgbClr>
                </a:outerShdw>
              </a:effectLst>
              <a:latin typeface="Futura Bk" pitchFamily="34" charset="0"/>
            </a:endParaRPr>
          </a:p>
        </p:txBody>
      </p:sp>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a:spLocks noChangeArrowheads="1"/>
          </p:cNvSpPr>
          <p:nvPr/>
        </p:nvSpPr>
        <p:spPr>
          <a:xfrm>
            <a:off x="142844" y="71414"/>
            <a:ext cx="8001056" cy="71438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chemeClr val="accent6">
                    <a:lumMod val="75000"/>
                  </a:schemeClr>
                </a:solidFill>
                <a:effectLst>
                  <a:outerShdw blurRad="38100" dist="38100" dir="2700000" algn="tl">
                    <a:srgbClr val="000000">
                      <a:alpha val="43137"/>
                    </a:srgbClr>
                  </a:outerShdw>
                </a:effectLst>
                <a:uLnTx/>
                <a:uFillTx/>
                <a:latin typeface="Calibri" pitchFamily="34" charset="0"/>
                <a:ea typeface="+mj-ea"/>
                <a:cs typeface="+mj-cs"/>
              </a:rPr>
              <a:t>İş Bankası’nda Farklı Kuşaklar</a:t>
            </a:r>
            <a:endParaRPr kumimoji="0" lang="en-US" sz="3600" b="1" i="0" u="none" strike="noStrike" kern="1200" cap="none" spc="0" normalizeH="0" baseline="0" noProof="0" dirty="0" smtClean="0">
              <a:ln>
                <a:noFill/>
              </a:ln>
              <a:solidFill>
                <a:schemeClr val="accent6">
                  <a:lumMod val="75000"/>
                </a:schemeClr>
              </a:solidFill>
              <a:effectLst>
                <a:outerShdw blurRad="38100" dist="38100" dir="2700000" algn="tl">
                  <a:srgbClr val="000000">
                    <a:alpha val="43137"/>
                  </a:srgbClr>
                </a:outerShdw>
              </a:effectLst>
              <a:uLnTx/>
              <a:uFillTx/>
              <a:latin typeface="Calibri" pitchFamily="34" charset="0"/>
              <a:ea typeface="+mj-ea"/>
              <a:cs typeface="+mj-cs"/>
            </a:endParaRPr>
          </a:p>
        </p:txBody>
      </p:sp>
      <p:sp>
        <p:nvSpPr>
          <p:cNvPr id="6" name="Rectangle 4"/>
          <p:cNvSpPr txBox="1">
            <a:spLocks noChangeArrowheads="1"/>
          </p:cNvSpPr>
          <p:nvPr/>
        </p:nvSpPr>
        <p:spPr>
          <a:xfrm>
            <a:off x="5572132" y="1500174"/>
            <a:ext cx="3286148" cy="71438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tr-TR" sz="2800" b="1" i="1" u="none" strike="noStrike" kern="1200" cap="none" spc="0" normalizeH="0" baseline="0" noProof="0" dirty="0" smtClean="0">
                <a:ln>
                  <a:noFill/>
                </a:ln>
                <a:solidFill>
                  <a:srgbClr val="FF0000"/>
                </a:solidFill>
                <a:effectLst>
                  <a:glow rad="63500">
                    <a:schemeClr val="accent3">
                      <a:satMod val="175000"/>
                      <a:alpha val="40000"/>
                    </a:schemeClr>
                  </a:glow>
                  <a:outerShdw blurRad="38100" dist="38100" dir="2700000" algn="tl">
                    <a:srgbClr val="000000">
                      <a:alpha val="43137"/>
                    </a:srgbClr>
                  </a:outerShdw>
                </a:effectLst>
                <a:uLnTx/>
                <a:uFillTx/>
                <a:latin typeface="Calibri" pitchFamily="34" charset="0"/>
                <a:ea typeface="+mj-ea"/>
                <a:cs typeface="+mj-cs"/>
              </a:rPr>
              <a:t>Y Kuşağı Ne İstiyor?</a:t>
            </a:r>
            <a:endParaRPr kumimoji="0" lang="en-US" sz="2800" b="1" i="1" u="none" strike="noStrike" kern="1200" cap="none" spc="0" normalizeH="0" baseline="0" noProof="0" dirty="0" smtClean="0">
              <a:ln>
                <a:noFill/>
              </a:ln>
              <a:solidFill>
                <a:srgbClr val="FF0000"/>
              </a:solidFill>
              <a:effectLst>
                <a:glow rad="63500">
                  <a:schemeClr val="accent3">
                    <a:satMod val="175000"/>
                    <a:alpha val="40000"/>
                  </a:schemeClr>
                </a:glow>
                <a:outerShdw blurRad="38100" dist="38100" dir="2700000" algn="tl">
                  <a:srgbClr val="000000">
                    <a:alpha val="43137"/>
                  </a:srgbClr>
                </a:outerShdw>
              </a:effectLst>
              <a:uLnTx/>
              <a:uFillTx/>
              <a:latin typeface="Calibri" pitchFamily="34" charset="0"/>
              <a:ea typeface="+mj-ea"/>
              <a:cs typeface="+mj-cs"/>
            </a:endParaRPr>
          </a:p>
        </p:txBody>
      </p:sp>
      <p:sp>
        <p:nvSpPr>
          <p:cNvPr id="9" name="8 Metin kutusu"/>
          <p:cNvSpPr txBox="1"/>
          <p:nvPr/>
        </p:nvSpPr>
        <p:spPr>
          <a:xfrm>
            <a:off x="8786842" y="6072206"/>
            <a:ext cx="263214" cy="276999"/>
          </a:xfrm>
          <a:prstGeom prst="rect">
            <a:avLst/>
          </a:prstGeom>
          <a:noFill/>
        </p:spPr>
        <p:txBody>
          <a:bodyPr wrap="none" rtlCol="0">
            <a:spAutoFit/>
          </a:bodyPr>
          <a:lstStyle/>
          <a:p>
            <a:r>
              <a:rPr lang="tr-TR" sz="1200" dirty="0" smtClean="0">
                <a:latin typeface="Calibri" pitchFamily="34" charset="0"/>
              </a:rPr>
              <a:t>3</a:t>
            </a:r>
            <a:endParaRPr lang="tr-TR" sz="1200" dirty="0">
              <a:latin typeface="Calibri" pitchFamily="34" charset="0"/>
            </a:endParaRPr>
          </a:p>
        </p:txBody>
      </p:sp>
      <p:sp>
        <p:nvSpPr>
          <p:cNvPr id="11" name="10 Metin kutusu"/>
          <p:cNvSpPr txBox="1"/>
          <p:nvPr/>
        </p:nvSpPr>
        <p:spPr>
          <a:xfrm>
            <a:off x="1071538" y="3929066"/>
            <a:ext cx="5286412" cy="1815882"/>
          </a:xfrm>
          <a:prstGeom prst="rect">
            <a:avLst/>
          </a:prstGeom>
          <a:solidFill>
            <a:schemeClr val="bg1"/>
          </a:solidFill>
          <a:ln w="19050">
            <a:solidFill>
              <a:schemeClr val="tx1"/>
            </a:solidFill>
          </a:ln>
          <a:effectLst>
            <a:outerShdw blurRad="50800" dist="38100" dir="8100000" algn="tr" rotWithShape="0">
              <a:prstClr val="black">
                <a:alpha val="40000"/>
              </a:prstClr>
            </a:outerShdw>
          </a:effectLst>
        </p:spPr>
        <p:txBody>
          <a:bodyPr wrap="square" rtlCol="0">
            <a:spAutoFit/>
          </a:bodyPr>
          <a:lstStyle/>
          <a:p>
            <a:r>
              <a:rPr lang="tr-TR" sz="1600" b="1" u="sng" dirty="0" smtClean="0">
                <a:effectLst>
                  <a:outerShdw blurRad="38100" dist="38100" dir="2700000" algn="tl">
                    <a:srgbClr val="000000">
                      <a:alpha val="43137"/>
                    </a:srgbClr>
                  </a:outerShdw>
                </a:effectLst>
                <a:latin typeface="Calibri" pitchFamily="34" charset="0"/>
              </a:rPr>
              <a:t>ŞİRKETİNDEN NE BEKLİYOR?</a:t>
            </a:r>
          </a:p>
          <a:p>
            <a:endParaRPr lang="tr-TR" sz="1600" dirty="0" smtClean="0">
              <a:latin typeface="Calibri" pitchFamily="34" charset="0"/>
            </a:endParaRPr>
          </a:p>
          <a:p>
            <a:pPr>
              <a:buFont typeface="Wingdings" pitchFamily="2" charset="2"/>
              <a:buChar char="§"/>
            </a:pPr>
            <a:r>
              <a:rPr lang="tr-TR" sz="1600" dirty="0" smtClean="0">
                <a:latin typeface="Calibri" pitchFamily="34" charset="0"/>
              </a:rPr>
              <a:t>  Becerileri geliştirme fırsatı,</a:t>
            </a:r>
          </a:p>
          <a:p>
            <a:pPr>
              <a:buFont typeface="Wingdings" pitchFamily="2" charset="2"/>
              <a:buChar char="§"/>
            </a:pPr>
            <a:r>
              <a:rPr lang="tr-TR" sz="1600" dirty="0" smtClean="0">
                <a:latin typeface="Calibri" pitchFamily="34" charset="0"/>
              </a:rPr>
              <a:t>  Güçlü şirket değerleri</a:t>
            </a:r>
          </a:p>
          <a:p>
            <a:pPr>
              <a:buFont typeface="Wingdings" pitchFamily="2" charset="2"/>
              <a:buChar char="§"/>
            </a:pPr>
            <a:r>
              <a:rPr lang="tr-TR" sz="1600" dirty="0" smtClean="0">
                <a:latin typeface="Calibri" pitchFamily="34" charset="0"/>
              </a:rPr>
              <a:t>  Ödüllendirme konusunda esnek yaklaşım, farklı seçenekler</a:t>
            </a:r>
          </a:p>
          <a:p>
            <a:pPr>
              <a:buFont typeface="Wingdings" pitchFamily="2" charset="2"/>
              <a:buChar char="§"/>
            </a:pPr>
            <a:r>
              <a:rPr lang="tr-TR" sz="1600" dirty="0" smtClean="0">
                <a:latin typeface="Calibri" pitchFamily="34" charset="0"/>
              </a:rPr>
              <a:t>  İş / özel hayat dengesi</a:t>
            </a:r>
          </a:p>
          <a:p>
            <a:pPr>
              <a:buFont typeface="Wingdings" pitchFamily="2" charset="2"/>
              <a:buChar char="§"/>
            </a:pPr>
            <a:r>
              <a:rPr lang="tr-TR" sz="1600" dirty="0" smtClean="0">
                <a:latin typeface="Calibri" pitchFamily="34" charset="0"/>
              </a:rPr>
              <a:t>  Açık, şeffaf bir kariyer yolu</a:t>
            </a:r>
            <a:endParaRPr lang="tr-TR" sz="1600" dirty="0">
              <a:latin typeface="Calibri" pitchFamily="34" charset="0"/>
            </a:endParaRPr>
          </a:p>
        </p:txBody>
      </p:sp>
      <p:sp>
        <p:nvSpPr>
          <p:cNvPr id="12" name="11 Metin kutusu"/>
          <p:cNvSpPr txBox="1"/>
          <p:nvPr/>
        </p:nvSpPr>
        <p:spPr>
          <a:xfrm>
            <a:off x="214282" y="1285860"/>
            <a:ext cx="5072098" cy="1815882"/>
          </a:xfrm>
          <a:prstGeom prst="rect">
            <a:avLst/>
          </a:prstGeom>
          <a:solidFill>
            <a:schemeClr val="bg1"/>
          </a:solidFill>
          <a:ln w="19050">
            <a:solidFill>
              <a:schemeClr val="tx1"/>
            </a:solidFill>
          </a:ln>
          <a:effectLst>
            <a:outerShdw blurRad="50800" dist="38100" dir="8100000" algn="tr" rotWithShape="0">
              <a:prstClr val="black">
                <a:alpha val="40000"/>
              </a:prstClr>
            </a:outerShdw>
          </a:effectLst>
        </p:spPr>
        <p:txBody>
          <a:bodyPr wrap="square" rtlCol="0">
            <a:spAutoFit/>
          </a:bodyPr>
          <a:lstStyle/>
          <a:p>
            <a:r>
              <a:rPr lang="tr-TR" sz="1600" b="1" u="sng" dirty="0" smtClean="0">
                <a:effectLst>
                  <a:outerShdw blurRad="38100" dist="38100" dir="2700000" algn="tl">
                    <a:srgbClr val="000000">
                      <a:alpha val="43137"/>
                    </a:srgbClr>
                  </a:outerShdw>
                </a:effectLst>
                <a:latin typeface="Calibri" pitchFamily="34" charset="0"/>
              </a:rPr>
              <a:t>NE ÖĞRENMEK İSTİYOR?</a:t>
            </a:r>
          </a:p>
          <a:p>
            <a:endParaRPr lang="tr-TR" sz="1600" dirty="0" smtClean="0">
              <a:latin typeface="Calibri" pitchFamily="34" charset="0"/>
            </a:endParaRPr>
          </a:p>
          <a:p>
            <a:pPr>
              <a:buFont typeface="Wingdings" pitchFamily="2" charset="2"/>
              <a:buChar char="§"/>
            </a:pPr>
            <a:r>
              <a:rPr lang="tr-TR" sz="1600" dirty="0" smtClean="0">
                <a:latin typeface="Calibri" pitchFamily="34" charset="0"/>
              </a:rPr>
              <a:t>  Uzmanlık alanı içinde yer alan teknik beceriler</a:t>
            </a:r>
          </a:p>
          <a:p>
            <a:pPr>
              <a:buFont typeface="Wingdings" pitchFamily="2" charset="2"/>
              <a:buChar char="§"/>
            </a:pPr>
            <a:r>
              <a:rPr lang="tr-TR" sz="1600" dirty="0" smtClean="0">
                <a:latin typeface="Calibri" pitchFamily="34" charset="0"/>
              </a:rPr>
              <a:t>  Kendi kendini yönetebilme ve kişisel verimliliği artırma</a:t>
            </a:r>
          </a:p>
          <a:p>
            <a:pPr>
              <a:buFont typeface="Wingdings" pitchFamily="2" charset="2"/>
              <a:buChar char="§"/>
            </a:pPr>
            <a:r>
              <a:rPr lang="tr-TR" sz="1600" dirty="0" smtClean="0">
                <a:latin typeface="Calibri" pitchFamily="34" charset="0"/>
              </a:rPr>
              <a:t>  Liderlik</a:t>
            </a:r>
          </a:p>
          <a:p>
            <a:pPr>
              <a:buFont typeface="Wingdings" pitchFamily="2" charset="2"/>
              <a:buChar char="§"/>
            </a:pPr>
            <a:r>
              <a:rPr lang="tr-TR" sz="1600" dirty="0" smtClean="0">
                <a:latin typeface="Calibri" pitchFamily="34" charset="0"/>
              </a:rPr>
              <a:t>  Endüstriyel / fonksiyonel bilgi</a:t>
            </a:r>
          </a:p>
          <a:p>
            <a:pPr>
              <a:buFont typeface="Wingdings" pitchFamily="2" charset="2"/>
              <a:buChar char="§"/>
            </a:pPr>
            <a:r>
              <a:rPr lang="tr-TR" sz="1600" dirty="0" smtClean="0">
                <a:latin typeface="Calibri" pitchFamily="34" charset="0"/>
              </a:rPr>
              <a:t>  Yaratıcılık ve </a:t>
            </a:r>
            <a:r>
              <a:rPr lang="tr-TR" sz="1600" dirty="0" err="1" smtClean="0">
                <a:latin typeface="Calibri" pitchFamily="34" charset="0"/>
              </a:rPr>
              <a:t>inovasyon</a:t>
            </a:r>
            <a:r>
              <a:rPr lang="tr-TR" sz="1600" dirty="0" smtClean="0">
                <a:latin typeface="Calibri" pitchFamily="34" charset="0"/>
              </a:rPr>
              <a:t> stratejileri</a:t>
            </a:r>
            <a:endParaRPr lang="tr-TR" sz="1600" dirty="0">
              <a:latin typeface="Calibri" pitchFamily="34" charset="0"/>
            </a:endParaRPr>
          </a:p>
        </p:txBody>
      </p:sp>
      <p:sp>
        <p:nvSpPr>
          <p:cNvPr id="10" name="9 Metin kutusu"/>
          <p:cNvSpPr txBox="1"/>
          <p:nvPr/>
        </p:nvSpPr>
        <p:spPr>
          <a:xfrm>
            <a:off x="4214810" y="2500306"/>
            <a:ext cx="4786346" cy="1815882"/>
          </a:xfrm>
          <a:prstGeom prst="rect">
            <a:avLst/>
          </a:prstGeom>
          <a:solidFill>
            <a:schemeClr val="bg1"/>
          </a:solidFill>
          <a:ln w="19050">
            <a:solidFill>
              <a:schemeClr val="tx1"/>
            </a:solidFill>
          </a:ln>
          <a:effectLst>
            <a:outerShdw blurRad="50800" dist="38100" dir="8100000" algn="tr" rotWithShape="0">
              <a:prstClr val="black">
                <a:alpha val="40000"/>
              </a:prstClr>
            </a:outerShdw>
          </a:effectLst>
        </p:spPr>
        <p:txBody>
          <a:bodyPr wrap="square" rtlCol="0">
            <a:spAutoFit/>
          </a:bodyPr>
          <a:lstStyle/>
          <a:p>
            <a:r>
              <a:rPr lang="tr-TR" sz="1600" b="1" u="sng" dirty="0" smtClean="0">
                <a:effectLst>
                  <a:outerShdw blurRad="38100" dist="38100" dir="2700000" algn="tl">
                    <a:srgbClr val="000000">
                      <a:alpha val="43137"/>
                    </a:srgbClr>
                  </a:outerShdw>
                </a:effectLst>
                <a:latin typeface="Calibri" pitchFamily="34" charset="0"/>
              </a:rPr>
              <a:t>YÖNETİCİSİNDEN NE BEKLİYOR?</a:t>
            </a:r>
          </a:p>
          <a:p>
            <a:endParaRPr lang="tr-TR" sz="1600" dirty="0" smtClean="0">
              <a:latin typeface="Calibri" pitchFamily="34" charset="0"/>
            </a:endParaRPr>
          </a:p>
          <a:p>
            <a:pPr>
              <a:buFont typeface="Wingdings" pitchFamily="2" charset="2"/>
              <a:buChar char="§"/>
            </a:pPr>
            <a:r>
              <a:rPr lang="tr-TR" sz="1600" dirty="0" smtClean="0">
                <a:latin typeface="Calibri" pitchFamily="34" charset="0"/>
              </a:rPr>
              <a:t>  Kariyer yolu ile ilgili yönlendirme </a:t>
            </a:r>
          </a:p>
          <a:p>
            <a:pPr>
              <a:buFont typeface="Wingdings" pitchFamily="2" charset="2"/>
              <a:buChar char="§"/>
            </a:pPr>
            <a:r>
              <a:rPr lang="tr-TR" sz="1600" dirty="0" smtClean="0">
                <a:latin typeface="Calibri" pitchFamily="34" charset="0"/>
              </a:rPr>
              <a:t>  Düzenli geribildirim </a:t>
            </a:r>
          </a:p>
          <a:p>
            <a:pPr>
              <a:buFont typeface="Wingdings" pitchFamily="2" charset="2"/>
              <a:buChar char="§"/>
            </a:pPr>
            <a:r>
              <a:rPr lang="tr-TR" sz="1600" dirty="0" smtClean="0">
                <a:latin typeface="Calibri" pitchFamily="34" charset="0"/>
              </a:rPr>
              <a:t>  </a:t>
            </a:r>
            <a:r>
              <a:rPr lang="tr-TR" sz="1600" dirty="0" err="1" smtClean="0">
                <a:latin typeface="Calibri" pitchFamily="34" charset="0"/>
              </a:rPr>
              <a:t>Mentorluk</a:t>
            </a:r>
            <a:r>
              <a:rPr lang="tr-TR" sz="1600" dirty="0" smtClean="0">
                <a:latin typeface="Calibri" pitchFamily="34" charset="0"/>
              </a:rPr>
              <a:t> ve koçluk </a:t>
            </a:r>
          </a:p>
          <a:p>
            <a:pPr>
              <a:buFont typeface="Wingdings" pitchFamily="2" charset="2"/>
              <a:buChar char="§"/>
            </a:pPr>
            <a:r>
              <a:rPr lang="tr-TR" sz="1600" dirty="0" smtClean="0">
                <a:latin typeface="Calibri" pitchFamily="34" charset="0"/>
              </a:rPr>
              <a:t>  Kurum içi  gelişim programlarına katılım için destek </a:t>
            </a:r>
          </a:p>
          <a:p>
            <a:pPr>
              <a:buFont typeface="Wingdings" pitchFamily="2" charset="2"/>
              <a:buChar char="§"/>
            </a:pPr>
            <a:r>
              <a:rPr lang="tr-TR" sz="1600" dirty="0" smtClean="0">
                <a:latin typeface="Calibri" pitchFamily="34" charset="0"/>
              </a:rPr>
              <a:t>  Esnek çalışma anlayışı</a:t>
            </a:r>
            <a:endParaRPr lang="tr-TR" sz="1600" dirty="0">
              <a:latin typeface="Calibri" pitchFamily="34" charset="0"/>
            </a:endParaRPr>
          </a:p>
        </p:txBody>
      </p:sp>
    </p:spTree>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Metin kutusu"/>
          <p:cNvSpPr txBox="1"/>
          <p:nvPr/>
        </p:nvSpPr>
        <p:spPr>
          <a:xfrm>
            <a:off x="8786842" y="6429396"/>
            <a:ext cx="341760" cy="276999"/>
          </a:xfrm>
          <a:prstGeom prst="rect">
            <a:avLst/>
          </a:prstGeom>
          <a:noFill/>
        </p:spPr>
        <p:txBody>
          <a:bodyPr wrap="none" rtlCol="0">
            <a:spAutoFit/>
          </a:bodyPr>
          <a:lstStyle/>
          <a:p>
            <a:r>
              <a:rPr lang="tr-TR" sz="1200" dirty="0" smtClean="0">
                <a:latin typeface="Calibri" pitchFamily="34" charset="0"/>
              </a:rPr>
              <a:t>10</a:t>
            </a:r>
            <a:endParaRPr lang="tr-TR" sz="1200" dirty="0">
              <a:latin typeface="Calibri" pitchFamily="34" charset="0"/>
            </a:endParaRPr>
          </a:p>
        </p:txBody>
      </p:sp>
      <p:sp>
        <p:nvSpPr>
          <p:cNvPr id="25" name="24 Metin kutusu"/>
          <p:cNvSpPr txBox="1"/>
          <p:nvPr/>
        </p:nvSpPr>
        <p:spPr>
          <a:xfrm>
            <a:off x="142844" y="71414"/>
            <a:ext cx="3356175" cy="646331"/>
          </a:xfrm>
          <a:prstGeom prst="rect">
            <a:avLst/>
          </a:prstGeom>
          <a:noFill/>
        </p:spPr>
        <p:txBody>
          <a:bodyPr wrap="none" rtlCol="0">
            <a:spAutoFit/>
          </a:bodyPr>
          <a:lstStyle/>
          <a:p>
            <a:r>
              <a:rPr lang="tr-TR" sz="3600" b="1" dirty="0" smtClean="0">
                <a:solidFill>
                  <a:schemeClr val="accent6">
                    <a:lumMod val="75000"/>
                  </a:schemeClr>
                </a:solidFill>
                <a:effectLst>
                  <a:outerShdw blurRad="38100" dist="38100" dir="2700000" algn="tl">
                    <a:srgbClr val="000000">
                      <a:alpha val="43137"/>
                    </a:srgbClr>
                  </a:outerShdw>
                </a:effectLst>
                <a:latin typeface="Calibri" pitchFamily="34" charset="0"/>
              </a:rPr>
              <a:t>İş Bankalı Olmak</a:t>
            </a:r>
          </a:p>
        </p:txBody>
      </p:sp>
      <p:sp>
        <p:nvSpPr>
          <p:cNvPr id="5" name="4 Dikdörtgen"/>
          <p:cNvSpPr/>
          <p:nvPr/>
        </p:nvSpPr>
        <p:spPr>
          <a:xfrm>
            <a:off x="214282" y="1071546"/>
            <a:ext cx="8643998" cy="2246769"/>
          </a:xfrm>
          <a:prstGeom prst="rect">
            <a:avLst/>
          </a:prstGeom>
        </p:spPr>
        <p:txBody>
          <a:bodyPr wrap="square">
            <a:spAutoFit/>
          </a:bodyPr>
          <a:lstStyle/>
          <a:p>
            <a:pPr>
              <a:buClr>
                <a:schemeClr val="accent2">
                  <a:lumMod val="75000"/>
                </a:schemeClr>
              </a:buClr>
              <a:buFont typeface="Wingdings" pitchFamily="2" charset="2"/>
              <a:buChar char="q"/>
            </a:pPr>
            <a:r>
              <a:rPr lang="tr-TR" sz="2000" dirty="0" smtClean="0">
                <a:latin typeface="Calibri" pitchFamily="34" charset="0"/>
              </a:rPr>
              <a:t> Bankamız, bugün 23.000’i aşkın çalışanının sermayesinde ağırlıklı pay sahibi olduğu ve yönetim kurulunda temsil edildiği tek Türk bankasıdır. </a:t>
            </a:r>
          </a:p>
          <a:p>
            <a:pPr>
              <a:buClr>
                <a:schemeClr val="accent2">
                  <a:lumMod val="75000"/>
                </a:schemeClr>
              </a:buClr>
              <a:buFont typeface="Wingdings" pitchFamily="2" charset="2"/>
              <a:buChar char="q"/>
            </a:pPr>
            <a:endParaRPr lang="tr-TR" sz="2000" dirty="0" smtClean="0"/>
          </a:p>
          <a:p>
            <a:pPr>
              <a:buClr>
                <a:schemeClr val="accent2">
                  <a:lumMod val="75000"/>
                </a:schemeClr>
              </a:buClr>
              <a:buFont typeface="Wingdings" pitchFamily="2" charset="2"/>
              <a:buChar char="q"/>
            </a:pPr>
            <a:r>
              <a:rPr lang="tr-TR" sz="2000" dirty="0" smtClean="0">
                <a:latin typeface="Calibri" pitchFamily="34" charset="0"/>
              </a:rPr>
              <a:t>   İş Bankası’nın ödenmiş sermayesinin yaklaşık % 41,5’i çalışanların temsil edildiği bir vakfa aittir ve bütün banka çalışanları işe girdiği andan itibaren bankanın </a:t>
            </a:r>
            <a:r>
              <a:rPr lang="tr-TR" sz="2000" u="sng" dirty="0" smtClean="0">
                <a:latin typeface="Calibri" pitchFamily="34" charset="0"/>
              </a:rPr>
              <a:t>hem çalışanı hem de ortağı</a:t>
            </a:r>
            <a:r>
              <a:rPr lang="tr-TR" sz="2000" dirty="0" smtClean="0">
                <a:latin typeface="Calibri" pitchFamily="34" charset="0"/>
              </a:rPr>
              <a:t> olmaktadır. Çalışanlarımız her yıl bankanın bir önceki yıl elde ettiği kar üzerinden belirlenen bir oranda temettü almaktadır.</a:t>
            </a:r>
            <a:endParaRPr lang="tr-TR" sz="2000" dirty="0"/>
          </a:p>
        </p:txBody>
      </p:sp>
    </p:spTree>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Metin kutusu"/>
          <p:cNvSpPr txBox="1"/>
          <p:nvPr/>
        </p:nvSpPr>
        <p:spPr>
          <a:xfrm>
            <a:off x="8786842" y="6429396"/>
            <a:ext cx="341760" cy="276999"/>
          </a:xfrm>
          <a:prstGeom prst="rect">
            <a:avLst/>
          </a:prstGeom>
          <a:noFill/>
        </p:spPr>
        <p:txBody>
          <a:bodyPr wrap="none" rtlCol="0">
            <a:spAutoFit/>
          </a:bodyPr>
          <a:lstStyle/>
          <a:p>
            <a:r>
              <a:rPr lang="tr-TR" sz="1200" dirty="0" smtClean="0">
                <a:latin typeface="Calibri" pitchFamily="34" charset="0"/>
              </a:rPr>
              <a:t>11</a:t>
            </a:r>
            <a:endParaRPr lang="tr-TR" sz="1200" dirty="0">
              <a:latin typeface="Calibri" pitchFamily="34" charset="0"/>
            </a:endParaRPr>
          </a:p>
        </p:txBody>
      </p:sp>
      <p:sp>
        <p:nvSpPr>
          <p:cNvPr id="24" name="23 Metin kutusu"/>
          <p:cNvSpPr txBox="1"/>
          <p:nvPr/>
        </p:nvSpPr>
        <p:spPr>
          <a:xfrm>
            <a:off x="214282" y="928670"/>
            <a:ext cx="8715436" cy="3785652"/>
          </a:xfrm>
          <a:prstGeom prst="rect">
            <a:avLst/>
          </a:prstGeom>
          <a:noFill/>
        </p:spPr>
        <p:txBody>
          <a:bodyPr wrap="square" rtlCol="0">
            <a:spAutoFit/>
          </a:bodyPr>
          <a:lstStyle/>
          <a:p>
            <a:pPr algn="just">
              <a:buClr>
                <a:schemeClr val="accent2">
                  <a:lumMod val="75000"/>
                </a:schemeClr>
              </a:buClr>
              <a:buFont typeface="Wingdings" pitchFamily="2" charset="2"/>
              <a:buChar char="q"/>
            </a:pPr>
            <a:r>
              <a:rPr lang="tr-TR" sz="2000" dirty="0" smtClean="0">
                <a:latin typeface="Calibri" pitchFamily="34" charset="0"/>
              </a:rPr>
              <a:t>  İş Bankası için </a:t>
            </a:r>
            <a:r>
              <a:rPr lang="tr-TR" sz="2000" u="sng" dirty="0" smtClean="0">
                <a:latin typeface="Calibri" pitchFamily="34" charset="0"/>
              </a:rPr>
              <a:t>tüm çalışanlar</a:t>
            </a:r>
            <a:r>
              <a:rPr lang="tr-TR" sz="2000" dirty="0" smtClean="0">
                <a:latin typeface="Calibri" pitchFamily="34" charset="0"/>
              </a:rPr>
              <a:t> birer yetenektir; çalışanlar okuldan mezun olur olmaz İş Bankalı olurlar ve en üst kademelere kadar ilerleyebilirler.</a:t>
            </a:r>
          </a:p>
          <a:p>
            <a:pPr algn="just">
              <a:buClr>
                <a:schemeClr val="accent2">
                  <a:lumMod val="75000"/>
                </a:schemeClr>
              </a:buClr>
              <a:buFont typeface="Wingdings" pitchFamily="2" charset="2"/>
              <a:buChar char="q"/>
            </a:pPr>
            <a:endParaRPr lang="tr-TR" sz="2000" dirty="0" smtClean="0">
              <a:latin typeface="Calibri" pitchFamily="34" charset="0"/>
            </a:endParaRPr>
          </a:p>
          <a:p>
            <a:pPr algn="just">
              <a:buClr>
                <a:schemeClr val="accent2">
                  <a:lumMod val="75000"/>
                </a:schemeClr>
              </a:buClr>
              <a:buFont typeface="Wingdings" pitchFamily="2" charset="2"/>
              <a:buChar char="q"/>
            </a:pPr>
            <a:r>
              <a:rPr lang="tr-TR" sz="2000" dirty="0" smtClean="0">
                <a:latin typeface="Calibri" pitchFamily="34" charset="0"/>
              </a:rPr>
              <a:t>  İş Bankası tüm yöneticilerini </a:t>
            </a:r>
            <a:r>
              <a:rPr lang="tr-TR" sz="2000" u="sng" dirty="0" smtClean="0">
                <a:latin typeface="Calibri" pitchFamily="34" charset="0"/>
              </a:rPr>
              <a:t>kendi bünyesinde</a:t>
            </a:r>
            <a:r>
              <a:rPr lang="tr-TR" sz="2000" dirty="0" smtClean="0">
                <a:latin typeface="Calibri" pitchFamily="34" charset="0"/>
              </a:rPr>
              <a:t> yetiştirmektedir. Çalışanlarımız hedefledikleri pozisyonun gerektirdiği donanımlara ulaştıkları zaman yükselmelerinin önünde hiçbir engel olmadığını bankaya başladıkları ilk günden itibaren bilmektedirler.</a:t>
            </a:r>
          </a:p>
          <a:p>
            <a:pPr algn="just">
              <a:buClr>
                <a:schemeClr val="accent2">
                  <a:lumMod val="75000"/>
                </a:schemeClr>
              </a:buClr>
              <a:buFont typeface="Wingdings" pitchFamily="2" charset="2"/>
              <a:buChar char="q"/>
            </a:pPr>
            <a:endParaRPr lang="tr-TR" sz="2000" dirty="0" smtClean="0">
              <a:latin typeface="Calibri" pitchFamily="34" charset="0"/>
            </a:endParaRPr>
          </a:p>
          <a:p>
            <a:pPr algn="just">
              <a:buClr>
                <a:schemeClr val="accent2">
                  <a:lumMod val="75000"/>
                </a:schemeClr>
              </a:buClr>
              <a:buFont typeface="Wingdings" pitchFamily="2" charset="2"/>
              <a:buChar char="q"/>
            </a:pPr>
            <a:r>
              <a:rPr lang="tr-TR" sz="2000" dirty="0" smtClean="0">
                <a:latin typeface="Calibri" pitchFamily="34" charset="0"/>
              </a:rPr>
              <a:t>  İş Bankası Türkiye’de </a:t>
            </a:r>
            <a:r>
              <a:rPr lang="tr-TR" sz="2000" u="sng" dirty="0" smtClean="0">
                <a:latin typeface="Calibri" pitchFamily="34" charset="0"/>
              </a:rPr>
              <a:t>çalışan devir oranının en düşük olduğu</a:t>
            </a:r>
            <a:r>
              <a:rPr lang="tr-TR" sz="2000" dirty="0" smtClean="0">
                <a:latin typeface="Calibri" pitchFamily="34" charset="0"/>
              </a:rPr>
              <a:t> ve eski çalışanlarımızın da “orası bir okuldu” diyerek minnetle andığı bir bankadır.</a:t>
            </a:r>
          </a:p>
          <a:p>
            <a:pPr algn="just">
              <a:buClr>
                <a:schemeClr val="accent2">
                  <a:lumMod val="75000"/>
                </a:schemeClr>
              </a:buClr>
              <a:buFont typeface="Wingdings" pitchFamily="2" charset="2"/>
              <a:buChar char="q"/>
            </a:pPr>
            <a:endParaRPr lang="tr-TR" sz="2000" dirty="0" smtClean="0">
              <a:latin typeface="Calibri" pitchFamily="34" charset="0"/>
            </a:endParaRPr>
          </a:p>
          <a:p>
            <a:pPr algn="just">
              <a:buClr>
                <a:schemeClr val="accent2">
                  <a:lumMod val="75000"/>
                </a:schemeClr>
              </a:buClr>
            </a:pPr>
            <a:endParaRPr lang="tr-TR" sz="2000" dirty="0" smtClean="0">
              <a:latin typeface="Calibri" pitchFamily="34" charset="0"/>
            </a:endParaRPr>
          </a:p>
        </p:txBody>
      </p:sp>
      <p:sp>
        <p:nvSpPr>
          <p:cNvPr id="25" name="24 Metin kutusu"/>
          <p:cNvSpPr txBox="1"/>
          <p:nvPr/>
        </p:nvSpPr>
        <p:spPr>
          <a:xfrm>
            <a:off x="142844" y="71414"/>
            <a:ext cx="3356175" cy="646331"/>
          </a:xfrm>
          <a:prstGeom prst="rect">
            <a:avLst/>
          </a:prstGeom>
          <a:noFill/>
        </p:spPr>
        <p:txBody>
          <a:bodyPr wrap="none" rtlCol="0">
            <a:spAutoFit/>
          </a:bodyPr>
          <a:lstStyle/>
          <a:p>
            <a:r>
              <a:rPr lang="tr-TR" sz="3600" b="1" dirty="0" smtClean="0">
                <a:solidFill>
                  <a:schemeClr val="accent6">
                    <a:lumMod val="75000"/>
                  </a:schemeClr>
                </a:solidFill>
                <a:effectLst>
                  <a:outerShdw blurRad="38100" dist="38100" dir="2700000" algn="tl">
                    <a:srgbClr val="000000">
                      <a:alpha val="43137"/>
                    </a:srgbClr>
                  </a:outerShdw>
                </a:effectLst>
                <a:latin typeface="Calibri" pitchFamily="34" charset="0"/>
              </a:rPr>
              <a:t>İş Bankalı Olmak</a:t>
            </a:r>
          </a:p>
        </p:txBody>
      </p:sp>
    </p:spTree>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Metin kutusu"/>
          <p:cNvSpPr txBox="1"/>
          <p:nvPr/>
        </p:nvSpPr>
        <p:spPr>
          <a:xfrm>
            <a:off x="8786842" y="6429396"/>
            <a:ext cx="341760" cy="276999"/>
          </a:xfrm>
          <a:prstGeom prst="rect">
            <a:avLst/>
          </a:prstGeom>
          <a:noFill/>
        </p:spPr>
        <p:txBody>
          <a:bodyPr wrap="none" rtlCol="0">
            <a:spAutoFit/>
          </a:bodyPr>
          <a:lstStyle/>
          <a:p>
            <a:r>
              <a:rPr lang="tr-TR" sz="1200" dirty="0" smtClean="0">
                <a:latin typeface="Calibri" pitchFamily="34" charset="0"/>
              </a:rPr>
              <a:t>12</a:t>
            </a:r>
            <a:endParaRPr lang="tr-TR" sz="1200" dirty="0">
              <a:latin typeface="Calibri" pitchFamily="34" charset="0"/>
            </a:endParaRPr>
          </a:p>
        </p:txBody>
      </p:sp>
      <p:sp>
        <p:nvSpPr>
          <p:cNvPr id="24" name="23 Metin kutusu"/>
          <p:cNvSpPr txBox="1"/>
          <p:nvPr/>
        </p:nvSpPr>
        <p:spPr>
          <a:xfrm>
            <a:off x="142844" y="984010"/>
            <a:ext cx="8715436" cy="3477875"/>
          </a:xfrm>
          <a:prstGeom prst="rect">
            <a:avLst/>
          </a:prstGeom>
          <a:noFill/>
        </p:spPr>
        <p:txBody>
          <a:bodyPr wrap="square" rtlCol="0">
            <a:spAutoFit/>
          </a:bodyPr>
          <a:lstStyle/>
          <a:p>
            <a:pPr algn="just">
              <a:buClr>
                <a:schemeClr val="accent2">
                  <a:lumMod val="75000"/>
                </a:schemeClr>
              </a:buClr>
              <a:buFont typeface="Wingdings" pitchFamily="2" charset="2"/>
              <a:buChar char="q"/>
            </a:pPr>
            <a:r>
              <a:rPr lang="tr-TR" sz="2000" dirty="0" smtClean="0">
                <a:latin typeface="Calibri" pitchFamily="34" charset="0"/>
              </a:rPr>
              <a:t>   Bankamızda genel olarak </a:t>
            </a:r>
            <a:r>
              <a:rPr lang="tr-TR" sz="2000" b="1" dirty="0" smtClean="0">
                <a:latin typeface="Calibri" pitchFamily="34" charset="0"/>
              </a:rPr>
              <a:t>müfettişlik,</a:t>
            </a:r>
            <a:r>
              <a:rPr lang="tr-TR" sz="2000" dirty="0" smtClean="0">
                <a:latin typeface="Calibri" pitchFamily="34" charset="0"/>
              </a:rPr>
              <a:t> </a:t>
            </a:r>
            <a:r>
              <a:rPr lang="tr-TR" sz="2000" b="1" dirty="0" smtClean="0">
                <a:latin typeface="Calibri" pitchFamily="34" charset="0"/>
              </a:rPr>
              <a:t>uzmanlık</a:t>
            </a:r>
            <a:r>
              <a:rPr lang="tr-TR" sz="2000" dirty="0" smtClean="0">
                <a:latin typeface="Calibri" pitchFamily="34" charset="0"/>
              </a:rPr>
              <a:t> ve </a:t>
            </a:r>
            <a:r>
              <a:rPr lang="tr-TR" sz="2000" b="1" dirty="0" smtClean="0">
                <a:latin typeface="Calibri" pitchFamily="34" charset="0"/>
              </a:rPr>
              <a:t>memurluk</a:t>
            </a:r>
            <a:r>
              <a:rPr lang="tr-TR" sz="2000" dirty="0" smtClean="0">
                <a:latin typeface="Calibri" pitchFamily="34" charset="0"/>
              </a:rPr>
              <a:t> olmak üzere üç ana kariyer yolu bulunmakta olup bu çalışanlarımızın kariyer yolları en üst düzey yöneticilik pozisyonlarına dek uzanmaktadır. </a:t>
            </a:r>
          </a:p>
          <a:p>
            <a:pPr algn="just">
              <a:buClr>
                <a:schemeClr val="accent2">
                  <a:lumMod val="75000"/>
                </a:schemeClr>
              </a:buClr>
            </a:pPr>
            <a:endParaRPr lang="tr-TR" sz="2000" dirty="0" smtClean="0">
              <a:latin typeface="Calibri" pitchFamily="34" charset="0"/>
            </a:endParaRPr>
          </a:p>
          <a:p>
            <a:pPr algn="just">
              <a:buClr>
                <a:schemeClr val="accent2">
                  <a:lumMod val="75000"/>
                </a:schemeClr>
              </a:buClr>
              <a:buFont typeface="Wingdings" pitchFamily="2" charset="2"/>
              <a:buChar char="q"/>
            </a:pPr>
            <a:r>
              <a:rPr lang="tr-TR" sz="2000" dirty="0" smtClean="0">
                <a:latin typeface="Calibri" pitchFamily="34" charset="0"/>
              </a:rPr>
              <a:t>    Memurluk ve Uzmanlık kulvarlarında işe alımlar İK Fonksiyonu, Müfettişlik kulvarına alımlar ise Teftiş Kurulu Başkanlığı tarafından yapılmaktadır.</a:t>
            </a:r>
          </a:p>
          <a:p>
            <a:pPr algn="just">
              <a:buClr>
                <a:schemeClr val="accent2">
                  <a:lumMod val="75000"/>
                </a:schemeClr>
              </a:buClr>
            </a:pPr>
            <a:endParaRPr lang="tr-TR" sz="2000" dirty="0" smtClean="0">
              <a:latin typeface="Calibri" pitchFamily="34" charset="0"/>
            </a:endParaRPr>
          </a:p>
          <a:p>
            <a:pPr algn="just">
              <a:buClr>
                <a:schemeClr val="accent2">
                  <a:lumMod val="75000"/>
                </a:schemeClr>
              </a:buClr>
              <a:buFont typeface="Wingdings" pitchFamily="2" charset="2"/>
              <a:buChar char="q"/>
            </a:pPr>
            <a:r>
              <a:rPr lang="tr-TR" sz="2000" dirty="0" smtClean="0">
                <a:latin typeface="Calibri" pitchFamily="34" charset="0"/>
              </a:rPr>
              <a:t>   Bankamızda göreve başlayan stajyer uzman yardımcıları ve stajyer müfettiş yardımcıları bir yılın sonunda uzman yardımcısı veya müfettiş yardımcısı olurlar. </a:t>
            </a:r>
          </a:p>
          <a:p>
            <a:pPr algn="just">
              <a:buClr>
                <a:schemeClr val="accent2">
                  <a:lumMod val="75000"/>
                </a:schemeClr>
              </a:buClr>
            </a:pPr>
            <a:r>
              <a:rPr lang="tr-TR" sz="2000" dirty="0" smtClean="0">
                <a:latin typeface="Calibri" pitchFamily="34" charset="0"/>
              </a:rPr>
              <a:t>5 yılı tamamladıktan sonra katıldıkları yeterlilik sınavlarında başarılı olmaları halinde uzman veya müfettiş olmaya hak kazanırlar.</a:t>
            </a:r>
            <a:endParaRPr lang="tr-TR" sz="2000" dirty="0">
              <a:latin typeface="Calibri" pitchFamily="34" charset="0"/>
            </a:endParaRPr>
          </a:p>
        </p:txBody>
      </p:sp>
      <p:sp>
        <p:nvSpPr>
          <p:cNvPr id="25" name="24 Metin kutusu"/>
          <p:cNvSpPr txBox="1"/>
          <p:nvPr/>
        </p:nvSpPr>
        <p:spPr>
          <a:xfrm>
            <a:off x="142844" y="71414"/>
            <a:ext cx="6388928" cy="646331"/>
          </a:xfrm>
          <a:prstGeom prst="rect">
            <a:avLst/>
          </a:prstGeom>
          <a:noFill/>
        </p:spPr>
        <p:txBody>
          <a:bodyPr wrap="none" rtlCol="0">
            <a:spAutoFit/>
          </a:bodyPr>
          <a:lstStyle/>
          <a:p>
            <a:r>
              <a:rPr lang="tr-TR" sz="3600" b="1" dirty="0" smtClean="0">
                <a:solidFill>
                  <a:schemeClr val="accent6">
                    <a:lumMod val="75000"/>
                  </a:schemeClr>
                </a:solidFill>
                <a:effectLst>
                  <a:outerShdw blurRad="38100" dist="38100" dir="2700000" algn="tl">
                    <a:srgbClr val="000000">
                      <a:alpha val="43137"/>
                    </a:srgbClr>
                  </a:outerShdw>
                </a:effectLst>
                <a:latin typeface="Calibri" pitchFamily="34" charset="0"/>
              </a:rPr>
              <a:t>İş Bankası’nda Kariyer Kulvarları</a:t>
            </a:r>
          </a:p>
        </p:txBody>
      </p:sp>
    </p:spTree>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4"/>
          <p:cNvSpPr txBox="1">
            <a:spLocks noChangeArrowheads="1"/>
          </p:cNvSpPr>
          <p:nvPr/>
        </p:nvSpPr>
        <p:spPr>
          <a:xfrm>
            <a:off x="142844" y="71414"/>
            <a:ext cx="8001056" cy="71438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chemeClr val="accent6">
                    <a:lumMod val="75000"/>
                  </a:schemeClr>
                </a:solidFill>
                <a:effectLst>
                  <a:outerShdw blurRad="38100" dist="38100" dir="2700000" algn="tl">
                    <a:srgbClr val="000000">
                      <a:alpha val="43137"/>
                    </a:srgbClr>
                  </a:outerShdw>
                </a:effectLst>
                <a:uLnTx/>
                <a:uFillTx/>
                <a:latin typeface="Calibri" pitchFamily="34" charset="0"/>
                <a:ea typeface="+mj-ea"/>
                <a:cs typeface="+mj-cs"/>
              </a:rPr>
              <a:t>Türkiye’nin Bankacılık Okulu</a:t>
            </a:r>
            <a:endParaRPr kumimoji="0" lang="tr-TR" b="1" i="0" u="none" strike="noStrike" kern="1200" cap="none" spc="0" normalizeH="0" baseline="0" noProof="0" dirty="0" smtClean="0">
              <a:ln>
                <a:noFill/>
              </a:ln>
              <a:solidFill>
                <a:schemeClr val="accent6">
                  <a:lumMod val="75000"/>
                </a:schemeClr>
              </a:solidFill>
              <a:effectLst>
                <a:outerShdw blurRad="38100" dist="38100" dir="2700000" algn="tl">
                  <a:srgbClr val="000000">
                    <a:alpha val="43137"/>
                  </a:srgbClr>
                </a:outerShdw>
              </a:effectLst>
              <a:uLnTx/>
              <a:uFillTx/>
              <a:latin typeface="Calibri" pitchFamily="34" charset="0"/>
              <a:ea typeface="+mj-ea"/>
              <a:cs typeface="+mj-cs"/>
            </a:endParaRPr>
          </a:p>
        </p:txBody>
      </p:sp>
      <p:sp>
        <p:nvSpPr>
          <p:cNvPr id="12" name="11 Metin kutusu"/>
          <p:cNvSpPr txBox="1"/>
          <p:nvPr/>
        </p:nvSpPr>
        <p:spPr>
          <a:xfrm>
            <a:off x="8786842" y="6429396"/>
            <a:ext cx="341760" cy="276999"/>
          </a:xfrm>
          <a:prstGeom prst="rect">
            <a:avLst/>
          </a:prstGeom>
          <a:noFill/>
        </p:spPr>
        <p:txBody>
          <a:bodyPr wrap="none" rtlCol="0">
            <a:spAutoFit/>
          </a:bodyPr>
          <a:lstStyle/>
          <a:p>
            <a:r>
              <a:rPr lang="tr-TR" sz="1200" dirty="0" smtClean="0">
                <a:latin typeface="Calibri" pitchFamily="34" charset="0"/>
              </a:rPr>
              <a:t>13</a:t>
            </a:r>
            <a:endParaRPr lang="tr-TR" sz="1200" dirty="0">
              <a:latin typeface="Calibri" pitchFamily="34" charset="0"/>
            </a:endParaRPr>
          </a:p>
        </p:txBody>
      </p:sp>
      <p:sp>
        <p:nvSpPr>
          <p:cNvPr id="5" name="4 Metin kutusu"/>
          <p:cNvSpPr txBox="1"/>
          <p:nvPr/>
        </p:nvSpPr>
        <p:spPr>
          <a:xfrm>
            <a:off x="285720" y="922455"/>
            <a:ext cx="8358246" cy="5078313"/>
          </a:xfrm>
          <a:prstGeom prst="rect">
            <a:avLst/>
          </a:prstGeom>
          <a:noFill/>
        </p:spPr>
        <p:txBody>
          <a:bodyPr wrap="square" rtlCol="0">
            <a:spAutoFit/>
          </a:bodyPr>
          <a:lstStyle/>
          <a:p>
            <a:r>
              <a:rPr lang="tr-TR" dirty="0" smtClean="0">
                <a:latin typeface="Calibri" pitchFamily="34" charset="0"/>
              </a:rPr>
              <a:t>İş Bankası 1972’de Eğitim Müdürlüğü’nü kurarak çalışanları için düzenli eğitim faaliyetlerini başlatan ilk banka oldu. </a:t>
            </a:r>
          </a:p>
          <a:p>
            <a:endParaRPr lang="tr-TR" dirty="0" smtClean="0">
              <a:latin typeface="Calibri" pitchFamily="34" charset="0"/>
            </a:endParaRPr>
          </a:p>
          <a:p>
            <a:r>
              <a:rPr lang="tr-TR" dirty="0" smtClean="0">
                <a:latin typeface="Calibri" pitchFamily="34" charset="0"/>
              </a:rPr>
              <a:t>O günden bu yana, tüm yöneticilerini kendi içinden yetiştirirken bankacılık sektörüne de bir Bankacılık Okulu olarak değer kattı.</a:t>
            </a:r>
          </a:p>
          <a:p>
            <a:endParaRPr lang="tr-TR" dirty="0" smtClean="0">
              <a:latin typeface="Calibri" pitchFamily="34" charset="0"/>
            </a:endParaRPr>
          </a:p>
          <a:p>
            <a:r>
              <a:rPr lang="tr-TR" dirty="0" smtClean="0">
                <a:latin typeface="Calibri" pitchFamily="34" charset="0"/>
              </a:rPr>
              <a:t>Bugün Kemerburgaz’daki eğitim sitemizde çalışanlarımıza eğitim veriyor ve modern teknolojinin de yardımıyla sınıf eğitimi dışındaki yöntemlerden de yararlanarak çalışanlarımızın gelişimlerini destekliyoruz.</a:t>
            </a:r>
          </a:p>
          <a:p>
            <a:endParaRPr lang="tr-TR" dirty="0" smtClean="0">
              <a:latin typeface="Calibri" pitchFamily="34" charset="0"/>
            </a:endParaRPr>
          </a:p>
          <a:p>
            <a:r>
              <a:rPr lang="tr-TR" dirty="0" smtClean="0">
                <a:latin typeface="Calibri" pitchFamily="34" charset="0"/>
              </a:rPr>
              <a:t>2009 yılında,</a:t>
            </a:r>
          </a:p>
          <a:p>
            <a:pPr>
              <a:buFont typeface="Wingdings" pitchFamily="2" charset="2"/>
              <a:buChar char="ü"/>
            </a:pPr>
            <a:r>
              <a:rPr lang="tr-TR" dirty="0" smtClean="0">
                <a:latin typeface="Calibri" pitchFamily="34" charset="0"/>
              </a:rPr>
              <a:t> Banka içinde düzenlenen sınıf eğitimlerine </a:t>
            </a:r>
            <a:r>
              <a:rPr lang="tr-TR" dirty="0" smtClean="0">
                <a:effectLst>
                  <a:outerShdw blurRad="38100" dist="38100" dir="2700000" algn="tl">
                    <a:srgbClr val="000000">
                      <a:alpha val="43137"/>
                    </a:srgbClr>
                  </a:outerShdw>
                </a:effectLst>
                <a:latin typeface="Calibri" pitchFamily="34" charset="0"/>
              </a:rPr>
              <a:t>36.000,</a:t>
            </a:r>
          </a:p>
          <a:p>
            <a:pPr>
              <a:buFont typeface="Wingdings" pitchFamily="2" charset="2"/>
              <a:buChar char="ü"/>
            </a:pPr>
            <a:r>
              <a:rPr lang="tr-TR" dirty="0" smtClean="0">
                <a:latin typeface="Calibri" pitchFamily="34" charset="0"/>
              </a:rPr>
              <a:t> Mobil eğitimler ve uzaktan eğitimlere </a:t>
            </a:r>
            <a:r>
              <a:rPr lang="tr-TR" dirty="0" smtClean="0">
                <a:effectLst>
                  <a:outerShdw blurRad="38100" dist="38100" dir="2700000" algn="tl">
                    <a:srgbClr val="000000">
                      <a:alpha val="43137"/>
                    </a:srgbClr>
                  </a:outerShdw>
                </a:effectLst>
                <a:latin typeface="Calibri" pitchFamily="34" charset="0"/>
              </a:rPr>
              <a:t>50.000,</a:t>
            </a:r>
          </a:p>
          <a:p>
            <a:pPr>
              <a:buFont typeface="Wingdings" pitchFamily="2" charset="2"/>
              <a:buChar char="ü"/>
            </a:pPr>
            <a:r>
              <a:rPr lang="tr-TR" dirty="0" smtClean="0">
                <a:latin typeface="Calibri" pitchFamily="34" charset="0"/>
              </a:rPr>
              <a:t> Banka dışı ve yurt dışı eğitimlere </a:t>
            </a:r>
            <a:r>
              <a:rPr lang="tr-TR" dirty="0" smtClean="0">
                <a:effectLst>
                  <a:outerShdw blurRad="38100" dist="38100" dir="2700000" algn="tl">
                    <a:srgbClr val="000000">
                      <a:alpha val="43137"/>
                    </a:srgbClr>
                  </a:outerShdw>
                </a:effectLst>
                <a:latin typeface="Calibri" pitchFamily="34" charset="0"/>
              </a:rPr>
              <a:t>3.400</a:t>
            </a:r>
          </a:p>
          <a:p>
            <a:endParaRPr lang="tr-TR" dirty="0" smtClean="0">
              <a:latin typeface="Calibri" pitchFamily="34" charset="0"/>
            </a:endParaRPr>
          </a:p>
          <a:p>
            <a:r>
              <a:rPr lang="tr-TR" dirty="0" smtClean="0">
                <a:latin typeface="Calibri" pitchFamily="34" charset="0"/>
              </a:rPr>
              <a:t>olmak üzere toplam </a:t>
            </a:r>
            <a:r>
              <a:rPr lang="tr-TR" b="1" u="sng" dirty="0" smtClean="0">
                <a:effectLst>
                  <a:outerShdw blurRad="38100" dist="38100" dir="2700000" algn="tl">
                    <a:srgbClr val="000000">
                      <a:alpha val="43137"/>
                    </a:srgbClr>
                  </a:outerShdw>
                </a:effectLst>
                <a:latin typeface="Calibri" pitchFamily="34" charset="0"/>
              </a:rPr>
              <a:t>89.000</a:t>
            </a:r>
            <a:r>
              <a:rPr lang="tr-TR" dirty="0" smtClean="0">
                <a:latin typeface="Calibri" pitchFamily="34" charset="0"/>
              </a:rPr>
              <a:t> kişinin eğitim katılımı sağlandı. </a:t>
            </a:r>
          </a:p>
          <a:p>
            <a:endParaRPr lang="tr-TR" dirty="0" smtClean="0">
              <a:latin typeface="Calibri" pitchFamily="34" charset="0"/>
            </a:endParaRPr>
          </a:p>
          <a:p>
            <a:r>
              <a:rPr lang="tr-TR" dirty="0" smtClean="0">
                <a:latin typeface="Calibri" pitchFamily="34" charset="0"/>
              </a:rPr>
              <a:t>Bu sayı 2010’un ilk çeyreğinde </a:t>
            </a:r>
            <a:r>
              <a:rPr lang="tr-TR" dirty="0" smtClean="0">
                <a:effectLst>
                  <a:outerShdw blurRad="38100" dist="38100" dir="2700000" algn="tl">
                    <a:srgbClr val="000000">
                      <a:alpha val="43137"/>
                    </a:srgbClr>
                  </a:outerShdw>
                </a:effectLst>
                <a:latin typeface="Calibri" pitchFamily="34" charset="0"/>
              </a:rPr>
              <a:t>25.500</a:t>
            </a:r>
            <a:r>
              <a:rPr lang="tr-TR" dirty="0" smtClean="0">
                <a:latin typeface="Calibri" pitchFamily="34" charset="0"/>
              </a:rPr>
              <a:t>’e ulaştı.</a:t>
            </a:r>
            <a:endParaRPr lang="tr-TR" dirty="0"/>
          </a:p>
        </p:txBody>
      </p:sp>
    </p:spTree>
  </p:cSld>
  <p:clrMapOvr>
    <a:masterClrMapping/>
  </p:clrMapOvr>
  <p:transition spd="med">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Başlık"/>
          <p:cNvSpPr txBox="1">
            <a:spLocks/>
          </p:cNvSpPr>
          <p:nvPr/>
        </p:nvSpPr>
        <p:spPr bwMode="auto">
          <a:xfrm>
            <a:off x="2357422" y="2500306"/>
            <a:ext cx="4500594" cy="92869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4800" b="0" i="1" u="none" strike="noStrike" kern="0" cap="none" spc="0" normalizeH="0" baseline="0" noProof="0" dirty="0" smtClean="0">
                <a:ln>
                  <a:noFill/>
                </a:ln>
                <a:solidFill>
                  <a:srgbClr val="0070C0"/>
                </a:solidFill>
                <a:effectLst>
                  <a:outerShdw blurRad="38100" dist="38100" dir="2700000" algn="tl">
                    <a:srgbClr val="000000">
                      <a:alpha val="43137"/>
                    </a:srgbClr>
                  </a:outerShdw>
                </a:effectLst>
                <a:uLnTx/>
                <a:uFillTx/>
                <a:latin typeface="Calibri" pitchFamily="34" charset="0"/>
                <a:ea typeface="+mj-ea"/>
                <a:cs typeface="+mj-cs"/>
              </a:rPr>
              <a:t>Teşekkür ederiz…</a:t>
            </a:r>
            <a:endParaRPr kumimoji="0" lang="tr-TR" sz="4800" b="0" i="1" u="none" strike="noStrike" kern="0" cap="none" spc="0" normalizeH="0" baseline="0" noProof="0" dirty="0">
              <a:ln>
                <a:noFill/>
              </a:ln>
              <a:solidFill>
                <a:srgbClr val="0070C0"/>
              </a:solidFill>
              <a:effectLst>
                <a:outerShdw blurRad="38100" dist="38100" dir="2700000" algn="tl">
                  <a:srgbClr val="000000">
                    <a:alpha val="43137"/>
                  </a:srgbClr>
                </a:outerShdw>
              </a:effectLst>
              <a:uLnTx/>
              <a:uFillTx/>
              <a:latin typeface="Calibri" pitchFamily="34" charset="0"/>
              <a:ea typeface="+mj-ea"/>
              <a:cs typeface="+mj-cs"/>
            </a:endParaRPr>
          </a:p>
        </p:txBody>
      </p:sp>
      <p:sp>
        <p:nvSpPr>
          <p:cNvPr id="3" name="2 Başlık"/>
          <p:cNvSpPr txBox="1">
            <a:spLocks/>
          </p:cNvSpPr>
          <p:nvPr/>
        </p:nvSpPr>
        <p:spPr>
          <a:xfrm>
            <a:off x="214282" y="4929198"/>
            <a:ext cx="8715436" cy="1143008"/>
          </a:xfrm>
          <a:prstGeom prst="rect">
            <a:avLst/>
          </a:prstGeom>
        </p:spPr>
        <p:txBody>
          <a:bodyPr>
            <a:scene3d>
              <a:camera prst="orthographicFront"/>
              <a:lightRig rig="soft" dir="t"/>
            </a:scene3d>
            <a:sp3d prstMaterial="softEdge">
              <a:bevelT w="0" h="0"/>
            </a:sp3d>
          </a:bodyPr>
          <a:lstStyle/>
          <a:p>
            <a:pPr algn="just">
              <a:defRPr/>
            </a:pPr>
            <a:r>
              <a:rPr lang="tr-TR" sz="1000" dirty="0">
                <a:solidFill>
                  <a:schemeClr val="bg1">
                    <a:lumMod val="65000"/>
                  </a:schemeClr>
                </a:solidFill>
                <a:latin typeface="Calibri" pitchFamily="34" charset="0"/>
                <a:ea typeface="+mj-ea"/>
                <a:cs typeface="+mj-cs"/>
              </a:rPr>
              <a:t>Bu dokümandaki bilgiler Türkiye İş Bankası tarafından güvenilir olduğuna inanılan kaynaklardan sağlanmıştır, ancak, İş Bankası bu bilgilerin doğruluğunu, eksiksizliğini ve gerçekliğini garanti etmez. Bu doküman yalnızca bilgi vermek amacıyla hazırlanmıştır. İş Bankası tarafından kamuya ve ilgili kurumlara açıklanan mali raporlar ve tablolar tek kaynak olarak kabul edilir. İş Bankası, bu dokümanın kullanımından doğabilecek veya içerikteki yanlış anlaşılan bilgilerin yol açabileceği doğrudan veya dolaylı herhangi bir zarardan dolayı sorumluluk kabul etmez. Bu dokümanda yer alan tüm tahminler İş Bankası’nın görüşüdür ve önceden bildirime gerek duyulmaksızın değiştirilebilir. Bu doküman yatırımcılar için bir tavsiye olarak yorumlanamaz ve İş Bankası bu doküman baz alınarak alınan yatırım kararlarının sonuçlarından herhangi bir sorumluluk almayacağını açıkça beyan eder. Bu doküman kişiye özel hazırlanmıştır; çoğaltılamaz, dağıtılamaz ve üçüncü şahıslar ile herhangi bir amaçla paylaşılamaz.</a:t>
            </a:r>
            <a:endParaRPr lang="tr-TR" sz="1000" b="1" i="1" dirty="0">
              <a:solidFill>
                <a:schemeClr val="bg1">
                  <a:lumMod val="65000"/>
                </a:schemeClr>
              </a:solidFill>
              <a:effectLst>
                <a:outerShdw blurRad="38100" dist="38100" dir="2700000" algn="tl">
                  <a:srgbClr val="000000">
                    <a:alpha val="43137"/>
                  </a:srgbClr>
                </a:outerShdw>
              </a:effectLst>
              <a:latin typeface="Calibri" pitchFamily="34" charset="0"/>
              <a:ea typeface="+mj-ea"/>
              <a:cs typeface="+mj-cs"/>
            </a:endParaRPr>
          </a:p>
        </p:txBody>
      </p:sp>
      <p:sp>
        <p:nvSpPr>
          <p:cNvPr id="4" name="3 Metin kutusu"/>
          <p:cNvSpPr txBox="1"/>
          <p:nvPr/>
        </p:nvSpPr>
        <p:spPr>
          <a:xfrm>
            <a:off x="8786842" y="6429396"/>
            <a:ext cx="341760" cy="276999"/>
          </a:xfrm>
          <a:prstGeom prst="rect">
            <a:avLst/>
          </a:prstGeom>
          <a:noFill/>
        </p:spPr>
        <p:txBody>
          <a:bodyPr wrap="none" rtlCol="0">
            <a:spAutoFit/>
          </a:bodyPr>
          <a:lstStyle/>
          <a:p>
            <a:r>
              <a:rPr lang="tr-TR" sz="1200" dirty="0" smtClean="0">
                <a:latin typeface="Calibri" pitchFamily="34" charset="0"/>
              </a:rPr>
              <a:t>14</a:t>
            </a:r>
            <a:endParaRPr lang="tr-TR" sz="1200" dirty="0">
              <a:latin typeface="Calibri" pitchFamily="34" charset="0"/>
            </a:endParaRPr>
          </a:p>
        </p:txBody>
      </p:sp>
    </p:spTree>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41 Dikdörtgen"/>
          <p:cNvSpPr/>
          <p:nvPr/>
        </p:nvSpPr>
        <p:spPr>
          <a:xfrm>
            <a:off x="6357950" y="2773358"/>
            <a:ext cx="2214578" cy="1071570"/>
          </a:xfrm>
          <a:prstGeom prst="rect">
            <a:avLst/>
          </a:prstGeom>
          <a:gradFill flip="none" rotWithShape="1">
            <a:gsLst>
              <a:gs pos="0">
                <a:srgbClr val="3333FF">
                  <a:shade val="30000"/>
                  <a:satMod val="115000"/>
                </a:srgbClr>
              </a:gs>
              <a:gs pos="50000">
                <a:srgbClr val="3333FF">
                  <a:shade val="67500"/>
                  <a:satMod val="115000"/>
                </a:srgbClr>
              </a:gs>
              <a:gs pos="100000">
                <a:srgbClr val="3333FF">
                  <a:shade val="100000"/>
                  <a:satMod val="115000"/>
                </a:srgbClr>
              </a:gs>
            </a:gsLst>
            <a:lin ang="5400000" scaled="1"/>
            <a:tileRect/>
          </a:gra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b="1" dirty="0">
                <a:effectLst>
                  <a:outerShdw blurRad="50800" dist="38100" dir="5400000" algn="t" rotWithShape="0">
                    <a:prstClr val="black">
                      <a:alpha val="40000"/>
                    </a:prstClr>
                  </a:outerShdw>
                </a:effectLst>
                <a:latin typeface="Calibri" pitchFamily="34" charset="0"/>
              </a:rPr>
              <a:t>Banka çalışanları yaş ortalaması</a:t>
            </a:r>
          </a:p>
          <a:p>
            <a:pPr algn="ctr">
              <a:defRPr/>
            </a:pPr>
            <a:r>
              <a:rPr lang="tr-TR" b="1" dirty="0" smtClean="0">
                <a:effectLst>
                  <a:outerShdw blurRad="50800" dist="38100" dir="5400000" algn="t" rotWithShape="0">
                    <a:prstClr val="black">
                      <a:alpha val="40000"/>
                    </a:prstClr>
                  </a:outerShdw>
                </a:effectLst>
                <a:latin typeface="Calibri" pitchFamily="34" charset="0"/>
              </a:rPr>
              <a:t>32,22</a:t>
            </a:r>
            <a:endParaRPr lang="tr-TR" b="1" dirty="0">
              <a:effectLst>
                <a:outerShdw blurRad="50800" dist="38100" dir="5400000" algn="t" rotWithShape="0">
                  <a:prstClr val="black">
                    <a:alpha val="40000"/>
                  </a:prstClr>
                </a:outerShdw>
              </a:effectLst>
              <a:latin typeface="Calibri" pitchFamily="34" charset="0"/>
            </a:endParaRPr>
          </a:p>
        </p:txBody>
      </p:sp>
      <p:sp>
        <p:nvSpPr>
          <p:cNvPr id="43" name="42 Dikdörtgen"/>
          <p:cNvSpPr/>
          <p:nvPr/>
        </p:nvSpPr>
        <p:spPr>
          <a:xfrm>
            <a:off x="6370650" y="4013204"/>
            <a:ext cx="2227983" cy="939845"/>
          </a:xfrm>
          <a:prstGeom prst="rect">
            <a:avLst/>
          </a:prstGeom>
          <a:gradFill flip="none" rotWithShape="1">
            <a:gsLst>
              <a:gs pos="0">
                <a:srgbClr val="3333FF">
                  <a:shade val="30000"/>
                  <a:satMod val="115000"/>
                </a:srgbClr>
              </a:gs>
              <a:gs pos="50000">
                <a:srgbClr val="3333FF">
                  <a:shade val="67500"/>
                  <a:satMod val="115000"/>
                </a:srgbClr>
              </a:gs>
              <a:gs pos="100000">
                <a:srgbClr val="3333FF">
                  <a:shade val="100000"/>
                  <a:satMod val="115000"/>
                </a:srgbClr>
              </a:gs>
            </a:gsLst>
            <a:lin ang="5400000" scaled="1"/>
            <a:tileRect/>
          </a:gra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b="1" dirty="0">
                <a:effectLst>
                  <a:outerShdw blurRad="50800" dist="38100" dir="5400000" algn="t" rotWithShape="0">
                    <a:prstClr val="black">
                      <a:alpha val="40000"/>
                    </a:prstClr>
                  </a:outerShdw>
                </a:effectLst>
                <a:latin typeface="Calibri" pitchFamily="34" charset="0"/>
              </a:rPr>
              <a:t>Kıdem ortalaması</a:t>
            </a:r>
          </a:p>
          <a:p>
            <a:pPr algn="ctr">
              <a:defRPr/>
            </a:pPr>
            <a:r>
              <a:rPr lang="tr-TR" b="1" dirty="0" smtClean="0">
                <a:effectLst>
                  <a:outerShdw blurRad="50800" dist="38100" dir="5400000" algn="t" rotWithShape="0">
                    <a:prstClr val="black">
                      <a:alpha val="40000"/>
                    </a:prstClr>
                  </a:outerShdw>
                </a:effectLst>
                <a:latin typeface="Calibri" pitchFamily="34" charset="0"/>
              </a:rPr>
              <a:t>7,40 </a:t>
            </a:r>
            <a:r>
              <a:rPr lang="tr-TR" b="1" dirty="0">
                <a:effectLst>
                  <a:outerShdw blurRad="50800" dist="38100" dir="5400000" algn="t" rotWithShape="0">
                    <a:prstClr val="black">
                      <a:alpha val="40000"/>
                    </a:prstClr>
                  </a:outerShdw>
                </a:effectLst>
                <a:latin typeface="Calibri" pitchFamily="34" charset="0"/>
              </a:rPr>
              <a:t>yıl</a:t>
            </a:r>
          </a:p>
        </p:txBody>
      </p:sp>
      <p:sp>
        <p:nvSpPr>
          <p:cNvPr id="44" name="43 Dikdörtgen"/>
          <p:cNvSpPr/>
          <p:nvPr/>
        </p:nvSpPr>
        <p:spPr>
          <a:xfrm>
            <a:off x="6357950" y="5072074"/>
            <a:ext cx="2214578" cy="1071570"/>
          </a:xfrm>
          <a:prstGeom prst="rect">
            <a:avLst/>
          </a:prstGeom>
          <a:gradFill flip="none" rotWithShape="1">
            <a:gsLst>
              <a:gs pos="0">
                <a:srgbClr val="3333FF">
                  <a:shade val="30000"/>
                  <a:satMod val="115000"/>
                </a:srgbClr>
              </a:gs>
              <a:gs pos="50000">
                <a:srgbClr val="3333FF">
                  <a:shade val="67500"/>
                  <a:satMod val="115000"/>
                </a:srgbClr>
              </a:gs>
              <a:gs pos="100000">
                <a:srgbClr val="3333FF">
                  <a:shade val="100000"/>
                  <a:satMod val="115000"/>
                </a:srgbClr>
              </a:gs>
            </a:gsLst>
            <a:lin ang="5400000" scaled="1"/>
            <a:tileRect/>
          </a:gra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b="1" dirty="0">
                <a:effectLst>
                  <a:outerShdw blurRad="50800" dist="38100" dir="5400000" algn="t" rotWithShape="0">
                    <a:prstClr val="black">
                      <a:alpha val="40000"/>
                    </a:prstClr>
                  </a:outerShdw>
                </a:effectLst>
                <a:latin typeface="Calibri" pitchFamily="34" charset="0"/>
              </a:rPr>
              <a:t>Çalışan Devir </a:t>
            </a:r>
            <a:r>
              <a:rPr lang="tr-TR" b="1" dirty="0" smtClean="0">
                <a:effectLst>
                  <a:outerShdw blurRad="50800" dist="38100" dir="5400000" algn="t" rotWithShape="0">
                    <a:prstClr val="black">
                      <a:alpha val="40000"/>
                    </a:prstClr>
                  </a:outerShdw>
                </a:effectLst>
                <a:latin typeface="Calibri" pitchFamily="34" charset="0"/>
              </a:rPr>
              <a:t>Oranı** </a:t>
            </a:r>
            <a:endParaRPr lang="tr-TR" b="1" dirty="0">
              <a:effectLst>
                <a:outerShdw blurRad="50800" dist="38100" dir="5400000" algn="t" rotWithShape="0">
                  <a:prstClr val="black">
                    <a:alpha val="40000"/>
                  </a:prstClr>
                </a:outerShdw>
              </a:effectLst>
              <a:latin typeface="Calibri" pitchFamily="34" charset="0"/>
            </a:endParaRPr>
          </a:p>
          <a:p>
            <a:pPr algn="ctr">
              <a:defRPr/>
            </a:pPr>
            <a:r>
              <a:rPr lang="tr-TR" b="1" dirty="0">
                <a:effectLst>
                  <a:outerShdw blurRad="50800" dist="38100" dir="5400000" algn="t" rotWithShape="0">
                    <a:prstClr val="black">
                      <a:alpha val="40000"/>
                    </a:prstClr>
                  </a:outerShdw>
                </a:effectLst>
                <a:latin typeface="Calibri" pitchFamily="34" charset="0"/>
              </a:rPr>
              <a:t>% </a:t>
            </a:r>
            <a:r>
              <a:rPr lang="tr-TR" b="1" dirty="0" smtClean="0">
                <a:effectLst>
                  <a:outerShdw blurRad="50800" dist="38100" dir="5400000" algn="t" rotWithShape="0">
                    <a:prstClr val="black">
                      <a:alpha val="40000"/>
                    </a:prstClr>
                  </a:outerShdw>
                </a:effectLst>
                <a:latin typeface="Calibri" pitchFamily="34" charset="0"/>
              </a:rPr>
              <a:t>4,03</a:t>
            </a:r>
            <a:endParaRPr lang="tr-TR" b="1" dirty="0">
              <a:effectLst>
                <a:outerShdw blurRad="50800" dist="38100" dir="5400000" algn="t" rotWithShape="0">
                  <a:prstClr val="black">
                    <a:alpha val="40000"/>
                  </a:prstClr>
                </a:outerShdw>
              </a:effectLst>
              <a:latin typeface="Calibri" pitchFamily="34" charset="0"/>
            </a:endParaRPr>
          </a:p>
        </p:txBody>
      </p:sp>
      <p:sp>
        <p:nvSpPr>
          <p:cNvPr id="45" name="44 Dikdörtgen"/>
          <p:cNvSpPr/>
          <p:nvPr/>
        </p:nvSpPr>
        <p:spPr>
          <a:xfrm>
            <a:off x="6365888" y="1773226"/>
            <a:ext cx="2214578" cy="857256"/>
          </a:xfrm>
          <a:prstGeom prst="rect">
            <a:avLst/>
          </a:prstGeom>
          <a:gradFill flip="none" rotWithShape="1">
            <a:gsLst>
              <a:gs pos="0">
                <a:srgbClr val="3333FF">
                  <a:shade val="30000"/>
                  <a:satMod val="115000"/>
                </a:srgbClr>
              </a:gs>
              <a:gs pos="50000">
                <a:srgbClr val="3333FF">
                  <a:shade val="67500"/>
                  <a:satMod val="115000"/>
                </a:srgbClr>
              </a:gs>
              <a:gs pos="100000">
                <a:srgbClr val="3333FF">
                  <a:shade val="100000"/>
                  <a:satMod val="115000"/>
                </a:srgbClr>
              </a:gs>
            </a:gsLst>
            <a:lin ang="5400000" scaled="1"/>
            <a:tileRect/>
          </a:gra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b="1" dirty="0">
                <a:effectLst>
                  <a:outerShdw blurRad="50800" dist="38100" dir="5400000" algn="t" rotWithShape="0">
                    <a:prstClr val="black">
                      <a:alpha val="40000"/>
                    </a:prstClr>
                  </a:outerShdw>
                </a:effectLst>
                <a:latin typeface="Calibri" pitchFamily="34" charset="0"/>
              </a:rPr>
              <a:t>Çalışan sayısı</a:t>
            </a:r>
          </a:p>
          <a:p>
            <a:pPr algn="ctr">
              <a:defRPr/>
            </a:pPr>
            <a:r>
              <a:rPr lang="tr-TR" b="1" dirty="0" smtClean="0">
                <a:effectLst>
                  <a:outerShdw blurRad="50800" dist="38100" dir="5400000" algn="t" rotWithShape="0">
                    <a:prstClr val="black">
                      <a:alpha val="40000"/>
                    </a:prstClr>
                  </a:outerShdw>
                </a:effectLst>
                <a:latin typeface="Calibri" pitchFamily="34" charset="0"/>
              </a:rPr>
              <a:t>23.040</a:t>
            </a:r>
            <a:endParaRPr lang="tr-TR" b="1" dirty="0">
              <a:effectLst>
                <a:outerShdw blurRad="50800" dist="38100" dir="5400000" algn="t" rotWithShape="0">
                  <a:prstClr val="black">
                    <a:alpha val="40000"/>
                  </a:prstClr>
                </a:outerShdw>
              </a:effectLst>
              <a:latin typeface="Calibri" pitchFamily="34" charset="0"/>
            </a:endParaRPr>
          </a:p>
        </p:txBody>
      </p:sp>
      <p:sp>
        <p:nvSpPr>
          <p:cNvPr id="46" name="1 Başlık"/>
          <p:cNvSpPr txBox="1">
            <a:spLocks/>
          </p:cNvSpPr>
          <p:nvPr/>
        </p:nvSpPr>
        <p:spPr>
          <a:xfrm>
            <a:off x="1785918" y="6286520"/>
            <a:ext cx="4572032" cy="428628"/>
          </a:xfrm>
          <a:prstGeom prst="rect">
            <a:avLst/>
          </a:prstGeom>
        </p:spPr>
        <p:txBody>
          <a:bodyPr>
            <a:normAutofit fontScale="97500" lnSpcReduction="10000"/>
            <a:scene3d>
              <a:camera prst="orthographicFront"/>
              <a:lightRig rig="soft" dir="t"/>
            </a:scene3d>
            <a:sp3d prstMaterial="softEdge">
              <a:bevelT w="0" h="0"/>
            </a:sp3d>
          </a:bodyPr>
          <a:lstStyle/>
          <a:p>
            <a:pPr>
              <a:defRPr/>
            </a:pPr>
            <a:r>
              <a:rPr lang="tr-TR" sz="1200" i="1" dirty="0" smtClean="0">
                <a:solidFill>
                  <a:schemeClr val="bg1"/>
                </a:solidFill>
                <a:latin typeface="Calibri" pitchFamily="34" charset="0"/>
                <a:ea typeface="+mj-ea"/>
                <a:cs typeface="+mj-cs"/>
              </a:rPr>
              <a:t>*Mart 2010</a:t>
            </a:r>
          </a:p>
          <a:p>
            <a:pPr>
              <a:defRPr/>
            </a:pPr>
            <a:r>
              <a:rPr lang="tr-TR" sz="1200" i="1" dirty="0" smtClean="0">
                <a:solidFill>
                  <a:schemeClr val="bg1"/>
                </a:solidFill>
                <a:latin typeface="Calibri" pitchFamily="34" charset="0"/>
                <a:ea typeface="+mj-ea"/>
                <a:cs typeface="+mj-cs"/>
              </a:rPr>
              <a:t>**2009 yılı çalışan devir oranı</a:t>
            </a:r>
            <a:endParaRPr lang="tr-TR" sz="1200" i="1" dirty="0">
              <a:solidFill>
                <a:schemeClr val="bg1"/>
              </a:solidFill>
              <a:latin typeface="Calibri" pitchFamily="34" charset="0"/>
              <a:ea typeface="+mj-ea"/>
              <a:cs typeface="+mj-cs"/>
            </a:endParaRPr>
          </a:p>
        </p:txBody>
      </p:sp>
      <p:sp>
        <p:nvSpPr>
          <p:cNvPr id="48" name="47 Dikdörtgen"/>
          <p:cNvSpPr/>
          <p:nvPr/>
        </p:nvSpPr>
        <p:spPr>
          <a:xfrm>
            <a:off x="6357950" y="857232"/>
            <a:ext cx="2214578" cy="785818"/>
          </a:xfrm>
          <a:prstGeom prst="rect">
            <a:avLst/>
          </a:prstGeom>
          <a:gradFill flip="none" rotWithShape="1">
            <a:gsLst>
              <a:gs pos="0">
                <a:srgbClr val="3333FF">
                  <a:shade val="30000"/>
                  <a:satMod val="115000"/>
                </a:srgbClr>
              </a:gs>
              <a:gs pos="50000">
                <a:srgbClr val="3333FF">
                  <a:shade val="67500"/>
                  <a:satMod val="115000"/>
                </a:srgbClr>
              </a:gs>
              <a:gs pos="100000">
                <a:srgbClr val="3333FF">
                  <a:shade val="100000"/>
                  <a:satMod val="115000"/>
                </a:srgbClr>
              </a:gs>
            </a:gsLst>
            <a:lin ang="5400000" scaled="1"/>
            <a:tileRect/>
          </a:gra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b="1" dirty="0">
                <a:effectLst>
                  <a:outerShdw blurRad="50800" dist="38100" dir="5400000" algn="t" rotWithShape="0">
                    <a:prstClr val="black">
                      <a:alpha val="40000"/>
                    </a:prstClr>
                  </a:outerShdw>
                </a:effectLst>
                <a:latin typeface="Calibri" pitchFamily="34" charset="0"/>
              </a:rPr>
              <a:t>Şube Sayısı</a:t>
            </a:r>
          </a:p>
          <a:p>
            <a:pPr algn="ctr">
              <a:defRPr/>
            </a:pPr>
            <a:r>
              <a:rPr lang="tr-TR" b="1" dirty="0" smtClean="0">
                <a:effectLst>
                  <a:outerShdw blurRad="50800" dist="38100" dir="5400000" algn="t" rotWithShape="0">
                    <a:prstClr val="black">
                      <a:alpha val="40000"/>
                    </a:prstClr>
                  </a:outerShdw>
                </a:effectLst>
                <a:latin typeface="Calibri" pitchFamily="34" charset="0"/>
              </a:rPr>
              <a:t>1.099</a:t>
            </a:r>
            <a:endParaRPr lang="tr-TR" b="1" dirty="0">
              <a:effectLst>
                <a:outerShdw blurRad="50800" dist="38100" dir="5400000" algn="t" rotWithShape="0">
                  <a:prstClr val="black">
                    <a:alpha val="40000"/>
                  </a:prstClr>
                </a:outerShdw>
              </a:effectLst>
              <a:latin typeface="Calibri" pitchFamily="34" charset="0"/>
            </a:endParaRPr>
          </a:p>
        </p:txBody>
      </p:sp>
      <p:sp>
        <p:nvSpPr>
          <p:cNvPr id="53" name="Rectangle 4"/>
          <p:cNvSpPr txBox="1">
            <a:spLocks noChangeArrowheads="1"/>
          </p:cNvSpPr>
          <p:nvPr/>
        </p:nvSpPr>
        <p:spPr>
          <a:xfrm>
            <a:off x="142844" y="71414"/>
            <a:ext cx="8001056" cy="71438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chemeClr val="accent6">
                    <a:lumMod val="75000"/>
                  </a:schemeClr>
                </a:solidFill>
                <a:effectLst>
                  <a:outerShdw blurRad="38100" dist="38100" dir="2700000" algn="tl">
                    <a:srgbClr val="000000">
                      <a:alpha val="43137"/>
                    </a:srgbClr>
                  </a:outerShdw>
                </a:effectLst>
                <a:uLnTx/>
                <a:uFillTx/>
                <a:latin typeface="Calibri" pitchFamily="34" charset="0"/>
                <a:ea typeface="+mj-ea"/>
                <a:cs typeface="+mj-cs"/>
              </a:rPr>
              <a:t>Rakamlarla İş Bankası*</a:t>
            </a:r>
            <a:endParaRPr kumimoji="0" lang="en-US" sz="3600" b="1" i="0" u="none" strike="noStrike" kern="1200" cap="none" spc="0" normalizeH="0" baseline="0" noProof="0" dirty="0" smtClean="0">
              <a:ln>
                <a:noFill/>
              </a:ln>
              <a:solidFill>
                <a:schemeClr val="accent6">
                  <a:lumMod val="75000"/>
                </a:schemeClr>
              </a:solidFill>
              <a:effectLst>
                <a:outerShdw blurRad="38100" dist="38100" dir="2700000" algn="tl">
                  <a:srgbClr val="000000">
                    <a:alpha val="43137"/>
                  </a:srgbClr>
                </a:outerShdw>
              </a:effectLst>
              <a:uLnTx/>
              <a:uFillTx/>
              <a:latin typeface="Calibri" pitchFamily="34" charset="0"/>
              <a:ea typeface="+mj-ea"/>
              <a:cs typeface="+mj-cs"/>
            </a:endParaRPr>
          </a:p>
        </p:txBody>
      </p:sp>
      <p:sp>
        <p:nvSpPr>
          <p:cNvPr id="12" name="11 Metin kutusu"/>
          <p:cNvSpPr txBox="1"/>
          <p:nvPr/>
        </p:nvSpPr>
        <p:spPr>
          <a:xfrm>
            <a:off x="8786842" y="6429396"/>
            <a:ext cx="263214" cy="276999"/>
          </a:xfrm>
          <a:prstGeom prst="rect">
            <a:avLst/>
          </a:prstGeom>
          <a:noFill/>
        </p:spPr>
        <p:txBody>
          <a:bodyPr wrap="none" rtlCol="0">
            <a:spAutoFit/>
          </a:bodyPr>
          <a:lstStyle/>
          <a:p>
            <a:r>
              <a:rPr lang="tr-TR" sz="1200" dirty="0" smtClean="0">
                <a:latin typeface="Calibri" pitchFamily="34" charset="0"/>
              </a:rPr>
              <a:t>1</a:t>
            </a:r>
            <a:endParaRPr lang="tr-TR" sz="1200" dirty="0">
              <a:latin typeface="Calibri" pitchFamily="34" charset="0"/>
            </a:endParaRPr>
          </a:p>
        </p:txBody>
      </p:sp>
      <p:pic>
        <p:nvPicPr>
          <p:cNvPr id="2052" name="Picture 4"/>
          <p:cNvPicPr>
            <a:picLocks noChangeAspect="1" noChangeArrowheads="1"/>
          </p:cNvPicPr>
          <p:nvPr/>
        </p:nvPicPr>
        <p:blipFill>
          <a:blip r:embed="rId2" cstate="print"/>
          <a:srcRect l="6388" t="2577" r="2895" b="5927"/>
          <a:stretch>
            <a:fillRect/>
          </a:stretch>
        </p:blipFill>
        <p:spPr bwMode="auto">
          <a:xfrm>
            <a:off x="571472" y="3459162"/>
            <a:ext cx="5214974" cy="2607488"/>
          </a:xfrm>
          <a:prstGeom prst="rect">
            <a:avLst/>
          </a:prstGeom>
          <a:ln>
            <a:noFill/>
          </a:ln>
          <a:effectLst>
            <a:outerShdw blurRad="292100" dist="139700" dir="2700000" algn="tl" rotWithShape="0">
              <a:srgbClr val="333333">
                <a:alpha val="65000"/>
              </a:srgbClr>
            </a:outerShdw>
          </a:effectLst>
        </p:spPr>
      </p:pic>
      <p:pic>
        <p:nvPicPr>
          <p:cNvPr id="2053" name="Picture 5"/>
          <p:cNvPicPr>
            <a:picLocks noChangeAspect="1" noChangeArrowheads="1"/>
          </p:cNvPicPr>
          <p:nvPr/>
        </p:nvPicPr>
        <p:blipFill>
          <a:blip r:embed="rId3" cstate="print"/>
          <a:srcRect l="2799" t="7732" r="2052" b="9793"/>
          <a:stretch>
            <a:fillRect/>
          </a:stretch>
        </p:blipFill>
        <p:spPr bwMode="auto">
          <a:xfrm>
            <a:off x="617510" y="857232"/>
            <a:ext cx="5161396" cy="2428892"/>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Metin kutusu"/>
          <p:cNvSpPr txBox="1"/>
          <p:nvPr/>
        </p:nvSpPr>
        <p:spPr>
          <a:xfrm>
            <a:off x="6000760" y="2500306"/>
            <a:ext cx="2643206" cy="2123658"/>
          </a:xfrm>
          <a:prstGeom prst="rect">
            <a:avLst/>
          </a:prstGeom>
          <a:noFill/>
        </p:spPr>
        <p:txBody>
          <a:bodyPr wrap="square" rtlCol="0">
            <a:spAutoFit/>
          </a:bodyPr>
          <a:lstStyle/>
          <a:p>
            <a:pPr>
              <a:buClr>
                <a:schemeClr val="bg2">
                  <a:lumMod val="50000"/>
                </a:schemeClr>
              </a:buClr>
              <a:buSzPct val="85000"/>
              <a:buFont typeface="Wingdings" pitchFamily="2" charset="2"/>
              <a:buChar char="q"/>
            </a:pPr>
            <a:r>
              <a:rPr lang="tr-TR" sz="1200" dirty="0" smtClean="0">
                <a:latin typeface="Calibri" pitchFamily="34" charset="0"/>
              </a:rPr>
              <a:t>“Her çalışan kurum için bir yetenektir” yaklaşımı ile önem kazanan yetenek yönetimi anlayışı</a:t>
            </a:r>
          </a:p>
          <a:p>
            <a:pPr>
              <a:buClr>
                <a:schemeClr val="bg2">
                  <a:lumMod val="50000"/>
                </a:schemeClr>
              </a:buClr>
              <a:buSzPct val="85000"/>
              <a:buFont typeface="Wingdings" pitchFamily="2" charset="2"/>
              <a:buChar char="q"/>
            </a:pPr>
            <a:r>
              <a:rPr lang="tr-TR" sz="1200" dirty="0" smtClean="0">
                <a:latin typeface="Calibri" pitchFamily="34" charset="0"/>
              </a:rPr>
              <a:t> Çalışan-işletme ilişkisine verilen önem</a:t>
            </a:r>
          </a:p>
          <a:p>
            <a:pPr>
              <a:buClr>
                <a:schemeClr val="bg2">
                  <a:lumMod val="50000"/>
                </a:schemeClr>
              </a:buClr>
              <a:buSzPct val="85000"/>
              <a:buFont typeface="Wingdings" pitchFamily="2" charset="2"/>
              <a:buChar char="q"/>
            </a:pPr>
            <a:r>
              <a:rPr lang="tr-TR" sz="1200" dirty="0" smtClean="0">
                <a:latin typeface="Calibri" pitchFamily="34" charset="0"/>
              </a:rPr>
              <a:t> Rutin uygulamaların yanı sıra çalışan yönetiminde dinamik ve yaratıcı uygulamalar</a:t>
            </a:r>
          </a:p>
          <a:p>
            <a:pPr>
              <a:buClr>
                <a:schemeClr val="bg2">
                  <a:lumMod val="50000"/>
                </a:schemeClr>
              </a:buClr>
              <a:buSzPct val="85000"/>
              <a:buFont typeface="Wingdings" pitchFamily="2" charset="2"/>
              <a:buChar char="q"/>
            </a:pPr>
            <a:r>
              <a:rPr lang="tr-TR" sz="1200" dirty="0" smtClean="0">
                <a:latin typeface="Calibri" pitchFamily="34" charset="0"/>
              </a:rPr>
              <a:t> Önceden hazırlanmış, bütünsel ve stratejik planlama</a:t>
            </a:r>
          </a:p>
          <a:p>
            <a:pPr>
              <a:buClr>
                <a:schemeClr val="bg2">
                  <a:lumMod val="50000"/>
                </a:schemeClr>
              </a:buClr>
              <a:buSzPct val="85000"/>
              <a:buFont typeface="Wingdings" pitchFamily="2" charset="2"/>
              <a:buChar char="q"/>
            </a:pPr>
            <a:r>
              <a:rPr lang="tr-TR" sz="1200" dirty="0" smtClean="0">
                <a:latin typeface="Calibri" pitchFamily="34" charset="0"/>
              </a:rPr>
              <a:t> Kurumsal çalışan bağlılığı</a:t>
            </a:r>
          </a:p>
        </p:txBody>
      </p:sp>
      <p:sp>
        <p:nvSpPr>
          <p:cNvPr id="2" name="Rectangle 4"/>
          <p:cNvSpPr txBox="1">
            <a:spLocks noChangeArrowheads="1"/>
          </p:cNvSpPr>
          <p:nvPr/>
        </p:nvSpPr>
        <p:spPr>
          <a:xfrm>
            <a:off x="142844" y="71414"/>
            <a:ext cx="8001056" cy="71438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tr-TR" sz="3600" b="1" dirty="0" smtClean="0">
                <a:solidFill>
                  <a:schemeClr val="accent6">
                    <a:lumMod val="75000"/>
                  </a:schemeClr>
                </a:solidFill>
                <a:effectLst>
                  <a:outerShdw blurRad="38100" dist="38100" dir="2700000" algn="tl">
                    <a:srgbClr val="000000">
                      <a:alpha val="43137"/>
                    </a:srgbClr>
                  </a:outerShdw>
                </a:effectLst>
                <a:latin typeface="Calibri" pitchFamily="34" charset="0"/>
                <a:ea typeface="+mj-ea"/>
                <a:cs typeface="+mj-cs"/>
              </a:rPr>
              <a:t>İK Yönetiminin Tarihsel Gelişimi</a:t>
            </a:r>
            <a:endParaRPr kumimoji="0" lang="en-US" sz="3600" b="1" i="0" u="none" strike="noStrike" kern="1200" cap="none" spc="0" normalizeH="0" baseline="0" noProof="0" dirty="0" smtClean="0">
              <a:ln>
                <a:noFill/>
              </a:ln>
              <a:solidFill>
                <a:schemeClr val="accent6">
                  <a:lumMod val="75000"/>
                </a:schemeClr>
              </a:solidFill>
              <a:effectLst>
                <a:outerShdw blurRad="38100" dist="38100" dir="2700000" algn="tl">
                  <a:srgbClr val="000000">
                    <a:alpha val="43137"/>
                  </a:srgbClr>
                </a:outerShdw>
              </a:effectLst>
              <a:uLnTx/>
              <a:uFillTx/>
              <a:latin typeface="Calibri" pitchFamily="34" charset="0"/>
              <a:ea typeface="+mj-ea"/>
              <a:cs typeface="+mj-cs"/>
            </a:endParaRPr>
          </a:p>
        </p:txBody>
      </p:sp>
      <p:sp>
        <p:nvSpPr>
          <p:cNvPr id="7" name="6 Dikdörtgen"/>
          <p:cNvSpPr/>
          <p:nvPr/>
        </p:nvSpPr>
        <p:spPr>
          <a:xfrm>
            <a:off x="949718" y="1285860"/>
            <a:ext cx="1693456" cy="767537"/>
          </a:xfrm>
          <a:prstGeom prst="rect">
            <a:avLst/>
          </a:prstGeom>
          <a:gradFill flip="none" rotWithShape="1">
            <a:gsLst>
              <a:gs pos="0">
                <a:srgbClr val="FFFFFF"/>
              </a:gs>
              <a:gs pos="7001">
                <a:srgbClr val="E6E6E6"/>
              </a:gs>
              <a:gs pos="32001">
                <a:srgbClr val="7D8496"/>
              </a:gs>
              <a:gs pos="47000">
                <a:srgbClr val="E6E6E6"/>
              </a:gs>
              <a:gs pos="85001">
                <a:srgbClr val="7D8496"/>
              </a:gs>
              <a:gs pos="100000">
                <a:srgbClr val="E6E6E6"/>
              </a:gs>
            </a:gsLst>
            <a:lin ang="16200000" scaled="0"/>
            <a:tileRect/>
          </a:gra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latin typeface="Calibri" pitchFamily="34" charset="0"/>
              </a:rPr>
              <a:t>Personel Yönetimi</a:t>
            </a:r>
            <a:endParaRPr lang="tr-TR" b="1" dirty="0">
              <a:solidFill>
                <a:schemeClr val="tx1"/>
              </a:solidFill>
              <a:latin typeface="Calibri" pitchFamily="34" charset="0"/>
            </a:endParaRPr>
          </a:p>
        </p:txBody>
      </p:sp>
      <p:sp>
        <p:nvSpPr>
          <p:cNvPr id="8" name="7 Dikdörtgen"/>
          <p:cNvSpPr/>
          <p:nvPr/>
        </p:nvSpPr>
        <p:spPr>
          <a:xfrm>
            <a:off x="6429388" y="1285860"/>
            <a:ext cx="1643074" cy="696099"/>
          </a:xfrm>
          <a:prstGeom prst="rect">
            <a:avLst/>
          </a:prstGeom>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6200000" scaled="0"/>
            <a:tileRect/>
          </a:gra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Calibri" pitchFamily="34" charset="0"/>
              </a:rPr>
              <a:t>İK </a:t>
            </a:r>
          </a:p>
          <a:p>
            <a:pPr algn="ctr"/>
            <a:r>
              <a:rPr lang="tr-TR" b="1" dirty="0" smtClean="0">
                <a:latin typeface="Calibri" pitchFamily="34" charset="0"/>
              </a:rPr>
              <a:t>Yönetimi</a:t>
            </a:r>
            <a:endParaRPr lang="tr-TR" b="1" dirty="0">
              <a:latin typeface="Calibri" pitchFamily="34" charset="0"/>
            </a:endParaRPr>
          </a:p>
        </p:txBody>
      </p:sp>
      <p:grpSp>
        <p:nvGrpSpPr>
          <p:cNvPr id="3" name="13 Grup"/>
          <p:cNvGrpSpPr/>
          <p:nvPr/>
        </p:nvGrpSpPr>
        <p:grpSpPr>
          <a:xfrm>
            <a:off x="3571868" y="2500306"/>
            <a:ext cx="2000264" cy="2357454"/>
            <a:chOff x="3643306" y="2285992"/>
            <a:chExt cx="1785950" cy="2643206"/>
          </a:xfrm>
        </p:grpSpPr>
        <p:sp>
          <p:nvSpPr>
            <p:cNvPr id="16" name="15 Oval"/>
            <p:cNvSpPr/>
            <p:nvPr/>
          </p:nvSpPr>
          <p:spPr>
            <a:xfrm>
              <a:off x="3643306" y="2285992"/>
              <a:ext cx="1785950" cy="2643206"/>
            </a:xfrm>
            <a:prstGeom prst="ellipse">
              <a:avLst/>
            </a:prstGeom>
            <a:solidFill>
              <a:schemeClr val="bg1"/>
            </a:solidFill>
            <a:ln w="6350">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10 Metin kutusu"/>
            <p:cNvSpPr txBox="1"/>
            <p:nvPr/>
          </p:nvSpPr>
          <p:spPr>
            <a:xfrm>
              <a:off x="3714744" y="2591226"/>
              <a:ext cx="1643074" cy="2123658"/>
            </a:xfrm>
            <a:prstGeom prst="rect">
              <a:avLst/>
            </a:prstGeom>
            <a:noFill/>
          </p:spPr>
          <p:txBody>
            <a:bodyPr wrap="square" rtlCol="0">
              <a:spAutoFit/>
            </a:bodyPr>
            <a:lstStyle/>
            <a:p>
              <a:pPr algn="ctr">
                <a:buFont typeface="Arial" pitchFamily="34" charset="0"/>
                <a:buChar char="•"/>
              </a:pPr>
              <a:r>
                <a:rPr lang="tr-TR" sz="1200" dirty="0" smtClean="0">
                  <a:latin typeface="Calibri" pitchFamily="34" charset="0"/>
                </a:rPr>
                <a:t> Şirketlerin piyasada rekabet güçlerini artırma zorunluluğu</a:t>
              </a:r>
            </a:p>
            <a:p>
              <a:pPr algn="ctr">
                <a:buFont typeface="Arial" pitchFamily="34" charset="0"/>
                <a:buChar char="•"/>
              </a:pPr>
              <a:r>
                <a:rPr lang="tr-TR" sz="1200" dirty="0" smtClean="0">
                  <a:latin typeface="Calibri" pitchFamily="34" charset="0"/>
                </a:rPr>
                <a:t> Bu zorlayıcı koşullarda insan kaynağı potansiyelini tam anlamıyla kullanabilme zorunluluğu</a:t>
              </a:r>
            </a:p>
            <a:p>
              <a:pPr algn="ctr">
                <a:buFont typeface="Arial" pitchFamily="34" charset="0"/>
                <a:buChar char="•"/>
              </a:pPr>
              <a:r>
                <a:rPr lang="tr-TR" sz="1200" dirty="0" smtClean="0">
                  <a:latin typeface="Calibri" pitchFamily="34" charset="0"/>
                </a:rPr>
                <a:t> Çalışanların hakları ile ilgili toplumsal beklentileri</a:t>
              </a:r>
              <a:endParaRPr lang="tr-TR" sz="1200" dirty="0">
                <a:latin typeface="Calibri" pitchFamily="34" charset="0"/>
              </a:endParaRPr>
            </a:p>
          </p:txBody>
        </p:sp>
      </p:grpSp>
      <p:sp>
        <p:nvSpPr>
          <p:cNvPr id="13" name="12 Metin kutusu"/>
          <p:cNvSpPr txBox="1"/>
          <p:nvPr/>
        </p:nvSpPr>
        <p:spPr>
          <a:xfrm>
            <a:off x="687482" y="2571744"/>
            <a:ext cx="2384320" cy="2123658"/>
          </a:xfrm>
          <a:prstGeom prst="rect">
            <a:avLst/>
          </a:prstGeom>
          <a:noFill/>
        </p:spPr>
        <p:txBody>
          <a:bodyPr wrap="square" rtlCol="0">
            <a:spAutoFit/>
          </a:bodyPr>
          <a:lstStyle/>
          <a:p>
            <a:pPr>
              <a:buSzPct val="85000"/>
              <a:buFont typeface="Wingdings" pitchFamily="2" charset="2"/>
              <a:buChar char="q"/>
            </a:pPr>
            <a:r>
              <a:rPr lang="tr-TR" sz="1200" dirty="0" smtClean="0">
                <a:latin typeface="Calibri" pitchFamily="34" charset="0"/>
              </a:rPr>
              <a:t>  Ücret yönetimi ile ilgili konularda tutulan kayıtlar–yan ödemeler, sigorta kesintileri, izinler, raporlu gün sayısı, devamsızlık</a:t>
            </a:r>
          </a:p>
          <a:p>
            <a:pPr>
              <a:buSzPct val="85000"/>
              <a:buFont typeface="Wingdings" pitchFamily="2" charset="2"/>
              <a:buChar char="q"/>
            </a:pPr>
            <a:r>
              <a:rPr lang="tr-TR" sz="1200" dirty="0" smtClean="0">
                <a:latin typeface="Calibri" pitchFamily="34" charset="0"/>
              </a:rPr>
              <a:t> Çalışan = bir maliyet unsuru</a:t>
            </a:r>
          </a:p>
          <a:p>
            <a:pPr>
              <a:buSzPct val="85000"/>
              <a:buFont typeface="Wingdings" pitchFamily="2" charset="2"/>
              <a:buChar char="q"/>
            </a:pPr>
            <a:r>
              <a:rPr lang="tr-TR" sz="1200" dirty="0" smtClean="0">
                <a:latin typeface="Calibri" pitchFamily="34" charset="0"/>
              </a:rPr>
              <a:t> Seçme-yerleştirme, performans değerlendirme, iş analizi, ücret araştırmaları</a:t>
            </a:r>
          </a:p>
          <a:p>
            <a:pPr>
              <a:buSzPct val="85000"/>
              <a:buFont typeface="Wingdings" pitchFamily="2" charset="2"/>
              <a:buChar char="q"/>
            </a:pPr>
            <a:r>
              <a:rPr lang="tr-TR" sz="1200" dirty="0" smtClean="0">
                <a:latin typeface="Calibri" pitchFamily="34" charset="0"/>
              </a:rPr>
              <a:t> Kısa dönemli, tepkisel çözümler, tekrarlayan, rutin uygulamalar</a:t>
            </a:r>
          </a:p>
          <a:p>
            <a:pPr>
              <a:buSzPct val="85000"/>
              <a:buFont typeface="Wingdings" pitchFamily="2" charset="2"/>
              <a:buChar char="q"/>
            </a:pPr>
            <a:r>
              <a:rPr lang="tr-TR" sz="1200" dirty="0" smtClean="0">
                <a:latin typeface="Calibri" pitchFamily="34" charset="0"/>
              </a:rPr>
              <a:t> Emirlere uyma</a:t>
            </a:r>
          </a:p>
        </p:txBody>
      </p:sp>
      <p:sp>
        <p:nvSpPr>
          <p:cNvPr id="20" name="19 Şeritli Sağ Ok"/>
          <p:cNvSpPr/>
          <p:nvPr/>
        </p:nvSpPr>
        <p:spPr>
          <a:xfrm>
            <a:off x="3929058" y="1571612"/>
            <a:ext cx="1357322" cy="571504"/>
          </a:xfrm>
          <a:prstGeom prst="stripedRightArrow">
            <a:avLst/>
          </a:prstGeom>
          <a:gradFill flip="none" rotWithShape="1">
            <a:gsLst>
              <a:gs pos="0">
                <a:srgbClr val="FF3399"/>
              </a:gs>
              <a:gs pos="25000">
                <a:srgbClr val="FF6633"/>
              </a:gs>
              <a:gs pos="50000">
                <a:srgbClr val="FFFF00"/>
              </a:gs>
              <a:gs pos="75000">
                <a:srgbClr val="01A78F"/>
              </a:gs>
              <a:gs pos="100000">
                <a:srgbClr val="3366FF"/>
              </a:gs>
            </a:gsLst>
            <a:path path="circle">
              <a:fillToRect l="100000" t="100000"/>
            </a:path>
            <a:tileRect r="-100000" b="-100000"/>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solidFill>
                <a:schemeClr val="bg1"/>
              </a:solidFill>
              <a:effectLst>
                <a:outerShdw blurRad="38100" dist="38100" dir="2700000" algn="tl">
                  <a:srgbClr val="000000">
                    <a:alpha val="43137"/>
                  </a:srgbClr>
                </a:outerShdw>
              </a:effectLst>
              <a:latin typeface="Calibri" pitchFamily="34" charset="0"/>
            </a:endParaRPr>
          </a:p>
        </p:txBody>
      </p:sp>
      <p:sp>
        <p:nvSpPr>
          <p:cNvPr id="12" name="11 Dikdörtgen"/>
          <p:cNvSpPr/>
          <p:nvPr/>
        </p:nvSpPr>
        <p:spPr>
          <a:xfrm>
            <a:off x="928662" y="5000636"/>
            <a:ext cx="1857388" cy="571504"/>
          </a:xfrm>
          <a:prstGeom prst="rect">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dirty="0" smtClean="0">
                <a:solidFill>
                  <a:schemeClr val="bg1"/>
                </a:solidFill>
                <a:effectLst>
                  <a:outerShdw blurRad="38100" dist="38100" dir="2700000" algn="tl">
                    <a:srgbClr val="000000">
                      <a:alpha val="43137"/>
                    </a:srgbClr>
                  </a:outerShdw>
                </a:effectLst>
                <a:latin typeface="Calibri" pitchFamily="34" charset="0"/>
              </a:rPr>
              <a:t>Değerleme Kriteri</a:t>
            </a:r>
            <a:r>
              <a:rPr lang="tr-TR" sz="1400" b="1" dirty="0" smtClean="0">
                <a:solidFill>
                  <a:schemeClr val="bg1"/>
                </a:solidFill>
                <a:latin typeface="Calibri" pitchFamily="34" charset="0"/>
              </a:rPr>
              <a:t> </a:t>
            </a:r>
            <a:r>
              <a:rPr lang="tr-TR" sz="1400" dirty="0" smtClean="0">
                <a:solidFill>
                  <a:schemeClr val="bg1"/>
                </a:solidFill>
                <a:latin typeface="Calibri" pitchFamily="34" charset="0"/>
              </a:rPr>
              <a:t>En düşük maliyet</a:t>
            </a:r>
            <a:endParaRPr lang="tr-TR" sz="1400" dirty="0">
              <a:solidFill>
                <a:schemeClr val="bg1"/>
              </a:solidFill>
              <a:latin typeface="Calibri" pitchFamily="34" charset="0"/>
            </a:endParaRPr>
          </a:p>
        </p:txBody>
      </p:sp>
      <p:sp>
        <p:nvSpPr>
          <p:cNvPr id="15" name="14 Dikdörtgen"/>
          <p:cNvSpPr/>
          <p:nvPr/>
        </p:nvSpPr>
        <p:spPr>
          <a:xfrm>
            <a:off x="6143636" y="5000636"/>
            <a:ext cx="2000264" cy="571504"/>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dirty="0" smtClean="0">
                <a:solidFill>
                  <a:schemeClr val="bg1"/>
                </a:solidFill>
                <a:effectLst>
                  <a:outerShdw blurRad="38100" dist="38100" dir="2700000" algn="tl">
                    <a:srgbClr val="000000">
                      <a:alpha val="43137"/>
                    </a:srgbClr>
                  </a:outerShdw>
                </a:effectLst>
                <a:latin typeface="Calibri" pitchFamily="34" charset="0"/>
              </a:rPr>
              <a:t>Değerleme Kriteri </a:t>
            </a:r>
          </a:p>
          <a:p>
            <a:pPr algn="ctr"/>
            <a:r>
              <a:rPr lang="tr-TR" sz="1400" dirty="0" smtClean="0">
                <a:solidFill>
                  <a:schemeClr val="bg1"/>
                </a:solidFill>
                <a:latin typeface="Calibri" pitchFamily="34" charset="0"/>
              </a:rPr>
              <a:t>En yüksek katma değer</a:t>
            </a:r>
            <a:endParaRPr lang="tr-TR" sz="1400" dirty="0">
              <a:solidFill>
                <a:schemeClr val="bg1"/>
              </a:solidFill>
              <a:latin typeface="Calibri" pitchFamily="34" charset="0"/>
            </a:endParaRPr>
          </a:p>
        </p:txBody>
      </p:sp>
      <p:sp>
        <p:nvSpPr>
          <p:cNvPr id="14" name="13 Metin kutusu"/>
          <p:cNvSpPr txBox="1"/>
          <p:nvPr/>
        </p:nvSpPr>
        <p:spPr>
          <a:xfrm>
            <a:off x="8786842" y="6429396"/>
            <a:ext cx="263214" cy="276999"/>
          </a:xfrm>
          <a:prstGeom prst="rect">
            <a:avLst/>
          </a:prstGeom>
          <a:noFill/>
        </p:spPr>
        <p:txBody>
          <a:bodyPr wrap="none" rtlCol="0">
            <a:spAutoFit/>
          </a:bodyPr>
          <a:lstStyle/>
          <a:p>
            <a:r>
              <a:rPr lang="tr-TR" sz="1200" dirty="0" smtClean="0">
                <a:latin typeface="Calibri" pitchFamily="34" charset="0"/>
              </a:rPr>
              <a:t>4</a:t>
            </a:r>
            <a:endParaRPr lang="tr-TR" sz="1200" dirty="0">
              <a:latin typeface="Calibri" pitchFamily="34" charset="0"/>
            </a:endParaRPr>
          </a:p>
        </p:txBody>
      </p:sp>
    </p:spTree>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api.ning.com/files/nLML9an*avp3L2va04ii3nyu3bHEO7Egzib8kFOorxFN67ZwoD-e-1TJ-unUqcY3pFQRtHQkax2FZQqXTACEh1NBDNmNyAkb/diversity.jpg"/>
          <p:cNvPicPr>
            <a:picLocks noChangeAspect="1" noChangeArrowheads="1"/>
          </p:cNvPicPr>
          <p:nvPr/>
        </p:nvPicPr>
        <p:blipFill>
          <a:blip r:embed="rId3" cstate="print"/>
          <a:srcRect/>
          <a:stretch>
            <a:fillRect/>
          </a:stretch>
        </p:blipFill>
        <p:spPr bwMode="auto">
          <a:xfrm>
            <a:off x="5143504" y="3571876"/>
            <a:ext cx="3595676" cy="2196631"/>
          </a:xfrm>
          <a:prstGeom prst="rect">
            <a:avLst/>
          </a:prstGeom>
          <a:noFill/>
        </p:spPr>
      </p:pic>
      <p:sp>
        <p:nvSpPr>
          <p:cNvPr id="3" name="Rectangle 4"/>
          <p:cNvSpPr txBox="1">
            <a:spLocks noChangeArrowheads="1"/>
          </p:cNvSpPr>
          <p:nvPr/>
        </p:nvSpPr>
        <p:spPr>
          <a:xfrm>
            <a:off x="142844" y="71414"/>
            <a:ext cx="8643998" cy="71438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tr-TR" sz="3600" b="1" dirty="0" smtClean="0">
                <a:solidFill>
                  <a:schemeClr val="accent6">
                    <a:lumMod val="75000"/>
                  </a:schemeClr>
                </a:solidFill>
                <a:effectLst>
                  <a:outerShdw blurRad="38100" dist="38100" dir="2700000" algn="tl">
                    <a:srgbClr val="000000">
                      <a:alpha val="43137"/>
                    </a:srgbClr>
                  </a:outerShdw>
                </a:effectLst>
                <a:latin typeface="Calibri" pitchFamily="34" charset="0"/>
                <a:ea typeface="+mj-ea"/>
                <a:cs typeface="+mj-cs"/>
              </a:rPr>
              <a:t>Dünyada En İyi İK Uygulamaları</a:t>
            </a:r>
            <a:endParaRPr kumimoji="0" lang="en-US" sz="3600" b="1" i="0" u="none" strike="noStrike" kern="1200" cap="none" spc="0" normalizeH="0" baseline="0" noProof="0" dirty="0" smtClean="0">
              <a:ln>
                <a:noFill/>
              </a:ln>
              <a:solidFill>
                <a:schemeClr val="accent6">
                  <a:lumMod val="75000"/>
                </a:schemeClr>
              </a:solidFill>
              <a:effectLst>
                <a:outerShdw blurRad="38100" dist="38100" dir="2700000" algn="tl">
                  <a:srgbClr val="000000">
                    <a:alpha val="43137"/>
                  </a:srgbClr>
                </a:outerShdw>
              </a:effectLst>
              <a:uLnTx/>
              <a:uFillTx/>
              <a:latin typeface="Calibri" pitchFamily="34" charset="0"/>
              <a:ea typeface="+mj-ea"/>
              <a:cs typeface="+mj-cs"/>
            </a:endParaRPr>
          </a:p>
        </p:txBody>
      </p:sp>
      <p:sp>
        <p:nvSpPr>
          <p:cNvPr id="4" name="3 Metin kutusu"/>
          <p:cNvSpPr txBox="1"/>
          <p:nvPr/>
        </p:nvSpPr>
        <p:spPr>
          <a:xfrm>
            <a:off x="285720" y="1142984"/>
            <a:ext cx="7215238" cy="3139321"/>
          </a:xfrm>
          <a:prstGeom prst="rect">
            <a:avLst/>
          </a:prstGeom>
          <a:noFill/>
        </p:spPr>
        <p:txBody>
          <a:bodyPr wrap="square" rtlCol="0">
            <a:spAutoFit/>
          </a:bodyPr>
          <a:lstStyle/>
          <a:p>
            <a:pPr>
              <a:buFont typeface="Wingdings" pitchFamily="2" charset="2"/>
              <a:buChar char="q"/>
            </a:pPr>
            <a:r>
              <a:rPr lang="tr-TR" dirty="0" smtClean="0">
                <a:latin typeface="Calibri" pitchFamily="34" charset="0"/>
              </a:rPr>
              <a:t> Tüm çalışanlar için güvenli, verimli ve mutlu bir çalışma ortamı</a:t>
            </a:r>
          </a:p>
          <a:p>
            <a:endParaRPr lang="tr-TR" dirty="0" smtClean="0">
              <a:latin typeface="Calibri" pitchFamily="34" charset="0"/>
            </a:endParaRPr>
          </a:p>
          <a:p>
            <a:pPr>
              <a:buFont typeface="Wingdings" pitchFamily="2" charset="2"/>
              <a:buChar char="q"/>
            </a:pPr>
            <a:r>
              <a:rPr lang="tr-TR" dirty="0" smtClean="0">
                <a:latin typeface="Calibri" pitchFamily="34" charset="0"/>
              </a:rPr>
              <a:t> Çalışan performansının adil şekilde ölçümlenmesi ve ödüllendirilmesi</a:t>
            </a:r>
          </a:p>
          <a:p>
            <a:pPr>
              <a:buFont typeface="Wingdings" pitchFamily="2" charset="2"/>
              <a:buChar char="q"/>
            </a:pPr>
            <a:endParaRPr lang="tr-TR" dirty="0" smtClean="0">
              <a:latin typeface="Calibri" pitchFamily="34" charset="0"/>
            </a:endParaRPr>
          </a:p>
          <a:p>
            <a:pPr>
              <a:buFont typeface="Wingdings" pitchFamily="2" charset="2"/>
              <a:buChar char="q"/>
            </a:pPr>
            <a:r>
              <a:rPr lang="tr-TR" dirty="0" smtClean="0">
                <a:latin typeface="Calibri" pitchFamily="34" charset="0"/>
              </a:rPr>
              <a:t> Performansa dayalı yükselme ve ücret politikaları</a:t>
            </a:r>
          </a:p>
          <a:p>
            <a:pPr>
              <a:buFont typeface="Wingdings" pitchFamily="2" charset="2"/>
              <a:buChar char="q"/>
            </a:pPr>
            <a:endParaRPr lang="tr-TR" dirty="0" smtClean="0">
              <a:latin typeface="Calibri" pitchFamily="34" charset="0"/>
            </a:endParaRPr>
          </a:p>
          <a:p>
            <a:pPr>
              <a:buFont typeface="Wingdings" pitchFamily="2" charset="2"/>
              <a:buChar char="q"/>
            </a:pPr>
            <a:r>
              <a:rPr lang="tr-TR" dirty="0" smtClean="0">
                <a:latin typeface="Calibri" pitchFamily="34" charset="0"/>
              </a:rPr>
              <a:t> Düzenli ve etkin geribildirim</a:t>
            </a:r>
          </a:p>
          <a:p>
            <a:pPr>
              <a:buFont typeface="Wingdings" pitchFamily="2" charset="2"/>
              <a:buChar char="q"/>
            </a:pPr>
            <a:endParaRPr lang="tr-TR" dirty="0" smtClean="0">
              <a:latin typeface="Calibri" pitchFamily="34" charset="0"/>
            </a:endParaRPr>
          </a:p>
          <a:p>
            <a:pPr>
              <a:buFont typeface="Wingdings" pitchFamily="2" charset="2"/>
              <a:buChar char="q"/>
            </a:pPr>
            <a:r>
              <a:rPr lang="tr-TR" dirty="0" smtClean="0">
                <a:latin typeface="Calibri" pitchFamily="34" charset="0"/>
              </a:rPr>
              <a:t> Çalışana özel eğitim ve kariyer gelişimi fırsatları</a:t>
            </a:r>
          </a:p>
          <a:p>
            <a:pPr>
              <a:buFont typeface="Wingdings" pitchFamily="2" charset="2"/>
              <a:buChar char="q"/>
            </a:pPr>
            <a:endParaRPr lang="tr-TR" dirty="0" smtClean="0">
              <a:latin typeface="Calibri" pitchFamily="34" charset="0"/>
            </a:endParaRPr>
          </a:p>
          <a:p>
            <a:pPr>
              <a:buFont typeface="Wingdings" pitchFamily="2" charset="2"/>
              <a:buChar char="q"/>
            </a:pPr>
            <a:r>
              <a:rPr lang="tr-TR" dirty="0" smtClean="0">
                <a:latin typeface="Calibri" pitchFamily="34" charset="0"/>
              </a:rPr>
              <a:t> Şeffaf ve etkin bilgi paylaşım platformları</a:t>
            </a:r>
            <a:endParaRPr lang="tr-TR" dirty="0">
              <a:latin typeface="Calibri" pitchFamily="34" charset="0"/>
            </a:endParaRPr>
          </a:p>
        </p:txBody>
      </p:sp>
      <p:sp>
        <p:nvSpPr>
          <p:cNvPr id="5" name="4 Metin kutusu"/>
          <p:cNvSpPr txBox="1"/>
          <p:nvPr/>
        </p:nvSpPr>
        <p:spPr>
          <a:xfrm>
            <a:off x="8786842" y="6429396"/>
            <a:ext cx="263214" cy="276999"/>
          </a:xfrm>
          <a:prstGeom prst="rect">
            <a:avLst/>
          </a:prstGeom>
          <a:noFill/>
        </p:spPr>
        <p:txBody>
          <a:bodyPr wrap="none" rtlCol="0">
            <a:spAutoFit/>
          </a:bodyPr>
          <a:lstStyle/>
          <a:p>
            <a:r>
              <a:rPr lang="tr-TR" sz="1200" dirty="0" smtClean="0">
                <a:latin typeface="Calibri" pitchFamily="34" charset="0"/>
              </a:rPr>
              <a:t>5</a:t>
            </a:r>
            <a:endParaRPr lang="tr-TR" sz="1200" dirty="0">
              <a:latin typeface="Calibri" pitchFamily="34" charset="0"/>
            </a:endParaRPr>
          </a:p>
        </p:txBody>
      </p:sp>
    </p:spTree>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Oval"/>
          <p:cNvSpPr/>
          <p:nvPr/>
        </p:nvSpPr>
        <p:spPr>
          <a:xfrm>
            <a:off x="5580086" y="1917714"/>
            <a:ext cx="1571625" cy="1571625"/>
          </a:xfrm>
          <a:prstGeom prst="ellipse">
            <a:avLst/>
          </a:prstGeom>
          <a:solidFill>
            <a:schemeClr val="accent4">
              <a:lumMod val="40000"/>
              <a:lumOff val="60000"/>
              <a:alpha val="5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600" b="1" dirty="0">
                <a:solidFill>
                  <a:schemeClr val="tx1"/>
                </a:solidFill>
                <a:effectLst>
                  <a:outerShdw blurRad="38100" dist="38100" dir="2700000" algn="tl">
                    <a:srgbClr val="000000">
                      <a:alpha val="43137"/>
                    </a:srgbClr>
                  </a:outerShdw>
                </a:effectLst>
                <a:latin typeface="Calibri" pitchFamily="34" charset="0"/>
              </a:rPr>
              <a:t>İş Ortaklığı</a:t>
            </a:r>
          </a:p>
        </p:txBody>
      </p:sp>
      <p:sp>
        <p:nvSpPr>
          <p:cNvPr id="11" name="10 Oval"/>
          <p:cNvSpPr/>
          <p:nvPr/>
        </p:nvSpPr>
        <p:spPr>
          <a:xfrm>
            <a:off x="6294461" y="2989277"/>
            <a:ext cx="1571625" cy="1571625"/>
          </a:xfrm>
          <a:prstGeom prst="ellipse">
            <a:avLst/>
          </a:prstGeom>
          <a:solidFill>
            <a:srgbClr val="C7E6A4">
              <a:alpha val="6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600" b="1" dirty="0">
                <a:solidFill>
                  <a:schemeClr val="tx1"/>
                </a:solidFill>
                <a:effectLst>
                  <a:outerShdw blurRad="38100" dist="38100" dir="2700000" algn="tl">
                    <a:srgbClr val="000000">
                      <a:alpha val="43137"/>
                    </a:srgbClr>
                  </a:outerShdw>
                </a:effectLst>
                <a:latin typeface="Calibri" pitchFamily="34" charset="0"/>
              </a:rPr>
              <a:t>Ortak Servis Merkezi</a:t>
            </a:r>
          </a:p>
        </p:txBody>
      </p:sp>
      <p:sp>
        <p:nvSpPr>
          <p:cNvPr id="12" name="11 Metin kutusu"/>
          <p:cNvSpPr txBox="1"/>
          <p:nvPr/>
        </p:nvSpPr>
        <p:spPr>
          <a:xfrm>
            <a:off x="6008720" y="1285860"/>
            <a:ext cx="1833562" cy="461962"/>
          </a:xfrm>
          <a:prstGeom prst="rect">
            <a:avLst/>
          </a:prstGeom>
          <a:noFill/>
        </p:spPr>
        <p:txBody>
          <a:bodyPr wrap="none">
            <a:spAutoFit/>
          </a:bodyPr>
          <a:lstStyle/>
          <a:p>
            <a:pPr>
              <a:defRPr/>
            </a:pPr>
            <a:r>
              <a:rPr lang="tr-TR" sz="2400" b="1" dirty="0">
                <a:effectLst>
                  <a:outerShdw blurRad="38100" dist="38100" dir="2700000" algn="tl">
                    <a:srgbClr val="000000">
                      <a:alpha val="43137"/>
                    </a:srgbClr>
                  </a:outerShdw>
                </a:effectLst>
                <a:latin typeface="Calibri" pitchFamily="34" charset="0"/>
              </a:rPr>
              <a:t>İK İŞ MODELİ</a:t>
            </a:r>
          </a:p>
        </p:txBody>
      </p:sp>
      <p:sp>
        <p:nvSpPr>
          <p:cNvPr id="13" name="12 Oval"/>
          <p:cNvSpPr/>
          <p:nvPr/>
        </p:nvSpPr>
        <p:spPr>
          <a:xfrm>
            <a:off x="6937398" y="1917714"/>
            <a:ext cx="1643063" cy="1571625"/>
          </a:xfrm>
          <a:prstGeom prst="ellipse">
            <a:avLst/>
          </a:prstGeom>
          <a:solidFill>
            <a:srgbClr val="F6B8F6">
              <a:alpha val="4666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600" b="1" dirty="0">
                <a:solidFill>
                  <a:schemeClr val="tx1"/>
                </a:solidFill>
                <a:effectLst>
                  <a:outerShdw blurRad="38100" dist="38100" dir="2700000" algn="tl">
                    <a:srgbClr val="000000">
                      <a:alpha val="43137"/>
                    </a:srgbClr>
                  </a:outerShdw>
                </a:effectLst>
                <a:latin typeface="Calibri" pitchFamily="34" charset="0"/>
              </a:rPr>
              <a:t>Uzmanlık Merkezleri</a:t>
            </a:r>
          </a:p>
        </p:txBody>
      </p:sp>
      <p:grpSp>
        <p:nvGrpSpPr>
          <p:cNvPr id="14" name="45 Grup"/>
          <p:cNvGrpSpPr>
            <a:grpSpLocks/>
          </p:cNvGrpSpPr>
          <p:nvPr/>
        </p:nvGrpSpPr>
        <p:grpSpPr bwMode="auto">
          <a:xfrm>
            <a:off x="4486279" y="2928934"/>
            <a:ext cx="728663" cy="290512"/>
            <a:chOff x="4486280" y="4124344"/>
            <a:chExt cx="728662" cy="290512"/>
          </a:xfrm>
        </p:grpSpPr>
        <p:sp>
          <p:nvSpPr>
            <p:cNvPr id="15" name="AutoShape 30"/>
            <p:cNvSpPr>
              <a:spLocks noChangeArrowheads="1"/>
            </p:cNvSpPr>
            <p:nvPr/>
          </p:nvSpPr>
          <p:spPr bwMode="gray">
            <a:xfrm rot="5400000">
              <a:off x="4420398" y="4190226"/>
              <a:ext cx="288925" cy="157162"/>
            </a:xfrm>
            <a:prstGeom prst="triangle">
              <a:avLst>
                <a:gd name="adj" fmla="val 50000"/>
              </a:avLst>
            </a:prstGeom>
            <a:solidFill>
              <a:srgbClr val="00B050"/>
            </a:solidFill>
            <a:ln w="12700" algn="ctr">
              <a:solidFill>
                <a:srgbClr val="33CC33"/>
              </a:solidFill>
              <a:miter lim="800000"/>
              <a:headEnd/>
              <a:tailEnd/>
            </a:ln>
          </p:spPr>
          <p:txBody>
            <a:bodyPr wrap="none" lIns="0" tIns="0" rIns="0" bIns="0" anchor="ctr"/>
            <a:lstStyle/>
            <a:p>
              <a:endParaRPr lang="tr-TR">
                <a:latin typeface="Calibri" pitchFamily="34" charset="0"/>
              </a:endParaRPr>
            </a:p>
          </p:txBody>
        </p:sp>
        <p:sp>
          <p:nvSpPr>
            <p:cNvPr id="16" name="AutoShape 31"/>
            <p:cNvSpPr>
              <a:spLocks noChangeArrowheads="1"/>
            </p:cNvSpPr>
            <p:nvPr/>
          </p:nvSpPr>
          <p:spPr bwMode="gray">
            <a:xfrm rot="5400000">
              <a:off x="4717261" y="4191812"/>
              <a:ext cx="288925" cy="157163"/>
            </a:xfrm>
            <a:prstGeom prst="triangle">
              <a:avLst>
                <a:gd name="adj" fmla="val 50000"/>
              </a:avLst>
            </a:prstGeom>
            <a:solidFill>
              <a:srgbClr val="00B050"/>
            </a:solidFill>
            <a:ln w="12700" algn="ctr">
              <a:solidFill>
                <a:srgbClr val="33CC33"/>
              </a:solidFill>
              <a:miter lim="800000"/>
              <a:headEnd/>
              <a:tailEnd/>
            </a:ln>
          </p:spPr>
          <p:txBody>
            <a:bodyPr wrap="none" lIns="0" tIns="0" rIns="0" bIns="0" anchor="ctr"/>
            <a:lstStyle/>
            <a:p>
              <a:endParaRPr lang="tr-TR">
                <a:latin typeface="Calibri" pitchFamily="34" charset="0"/>
              </a:endParaRPr>
            </a:p>
          </p:txBody>
        </p:sp>
        <p:sp>
          <p:nvSpPr>
            <p:cNvPr id="17" name="AutoShape 32"/>
            <p:cNvSpPr>
              <a:spLocks noChangeArrowheads="1"/>
            </p:cNvSpPr>
            <p:nvPr/>
          </p:nvSpPr>
          <p:spPr bwMode="gray">
            <a:xfrm rot="5400000">
              <a:off x="4991898" y="4191813"/>
              <a:ext cx="288925" cy="157162"/>
            </a:xfrm>
            <a:prstGeom prst="triangle">
              <a:avLst>
                <a:gd name="adj" fmla="val 50000"/>
              </a:avLst>
            </a:prstGeom>
            <a:solidFill>
              <a:srgbClr val="00B050"/>
            </a:solidFill>
            <a:ln w="12700" algn="ctr">
              <a:solidFill>
                <a:srgbClr val="33CC33"/>
              </a:solidFill>
              <a:miter lim="800000"/>
              <a:headEnd/>
              <a:tailEnd/>
            </a:ln>
          </p:spPr>
          <p:txBody>
            <a:bodyPr wrap="none" lIns="0" tIns="0" rIns="0" bIns="0" anchor="ctr"/>
            <a:lstStyle/>
            <a:p>
              <a:endParaRPr lang="tr-TR">
                <a:latin typeface="Calibri" pitchFamily="34" charset="0"/>
              </a:endParaRPr>
            </a:p>
          </p:txBody>
        </p:sp>
      </p:grpSp>
      <p:sp>
        <p:nvSpPr>
          <p:cNvPr id="18" name="17 Metin kutusu"/>
          <p:cNvSpPr txBox="1"/>
          <p:nvPr/>
        </p:nvSpPr>
        <p:spPr>
          <a:xfrm>
            <a:off x="5929322" y="4786322"/>
            <a:ext cx="2928958" cy="738664"/>
          </a:xfrm>
          <a:prstGeom prst="rect">
            <a:avLst/>
          </a:prstGeom>
          <a:noFill/>
        </p:spPr>
        <p:txBody>
          <a:bodyPr wrap="square">
            <a:spAutoFit/>
          </a:bodyPr>
          <a:lstStyle/>
          <a:p>
            <a:pPr>
              <a:buClr>
                <a:srgbClr val="FF0000"/>
              </a:buClr>
              <a:buFont typeface="Wingdings" pitchFamily="2" charset="2"/>
              <a:buChar char="ü"/>
              <a:defRPr/>
            </a:pPr>
            <a:r>
              <a:rPr lang="tr-TR" sz="1400" dirty="0">
                <a:effectLst>
                  <a:outerShdw blurRad="38100" dist="38100" dir="2700000" algn="tl">
                    <a:srgbClr val="000000">
                      <a:alpha val="43137"/>
                    </a:srgbClr>
                  </a:outerShdw>
                </a:effectLst>
                <a:latin typeface="Calibri" pitchFamily="34" charset="0"/>
              </a:rPr>
              <a:t>  Stratejik ortaklıklar</a:t>
            </a:r>
          </a:p>
          <a:p>
            <a:pPr>
              <a:buClr>
                <a:srgbClr val="FF0000"/>
              </a:buClr>
              <a:buFont typeface="Wingdings" pitchFamily="2" charset="2"/>
              <a:buChar char="ü"/>
              <a:defRPr/>
            </a:pPr>
            <a:r>
              <a:rPr lang="tr-TR" sz="1400" dirty="0">
                <a:effectLst>
                  <a:outerShdw blurRad="38100" dist="38100" dir="2700000" algn="tl">
                    <a:srgbClr val="000000">
                      <a:alpha val="43137"/>
                    </a:srgbClr>
                  </a:outerShdw>
                </a:effectLst>
                <a:latin typeface="Calibri" pitchFamily="34" charset="0"/>
              </a:rPr>
              <a:t>  Gelecek planlamaları</a:t>
            </a:r>
          </a:p>
          <a:p>
            <a:pPr>
              <a:buClr>
                <a:srgbClr val="FF0000"/>
              </a:buClr>
              <a:buFont typeface="Wingdings" pitchFamily="2" charset="2"/>
              <a:buChar char="ü"/>
              <a:defRPr/>
            </a:pPr>
            <a:r>
              <a:rPr lang="tr-TR" sz="1400" dirty="0">
                <a:effectLst>
                  <a:outerShdw blurRad="38100" dist="38100" dir="2700000" algn="tl">
                    <a:srgbClr val="000000">
                      <a:alpha val="43137"/>
                    </a:srgbClr>
                  </a:outerShdw>
                </a:effectLst>
                <a:latin typeface="Calibri" pitchFamily="34" charset="0"/>
              </a:rPr>
              <a:t>  Sürekli gelişim ve kalite güvencesi</a:t>
            </a:r>
          </a:p>
        </p:txBody>
      </p:sp>
      <p:sp>
        <p:nvSpPr>
          <p:cNvPr id="19" name="Rectangle 3"/>
          <p:cNvSpPr>
            <a:spLocks noChangeArrowheads="1"/>
          </p:cNvSpPr>
          <p:nvPr/>
        </p:nvSpPr>
        <p:spPr bwMode="auto">
          <a:xfrm>
            <a:off x="428596" y="4286256"/>
            <a:ext cx="3571874" cy="307768"/>
          </a:xfrm>
          <a:prstGeom prst="rect">
            <a:avLst/>
          </a:prstGeom>
          <a:noFill/>
          <a:ln w="12700">
            <a:noFill/>
            <a:miter lim="800000"/>
            <a:headEnd type="none" w="sm" len="sm"/>
            <a:tailEnd type="none" w="sm" len="sm"/>
          </a:ln>
        </p:spPr>
        <p:txBody>
          <a:bodyPr wrap="square" lIns="91432" tIns="45716" rIns="91432" bIns="45716">
            <a:spAutoFit/>
          </a:bodyPr>
          <a:lstStyle/>
          <a:p>
            <a:pPr algn="ctr"/>
            <a:r>
              <a:rPr lang="tr-TR" sz="1400" b="1" dirty="0">
                <a:latin typeface="Calibri" pitchFamily="34" charset="0"/>
              </a:rPr>
              <a:t>Geleneksel silo bazlı hizmet sunma biçimi</a:t>
            </a:r>
            <a:endParaRPr lang="en-US" sz="1400" b="1" dirty="0">
              <a:latin typeface="Calibri" pitchFamily="34" charset="0"/>
            </a:endParaRPr>
          </a:p>
        </p:txBody>
      </p:sp>
      <p:sp>
        <p:nvSpPr>
          <p:cNvPr id="20" name="Rectangle 7"/>
          <p:cNvSpPr>
            <a:spLocks noChangeAspect="1" noChangeArrowheads="1"/>
          </p:cNvSpPr>
          <p:nvPr/>
        </p:nvSpPr>
        <p:spPr bwMode="auto">
          <a:xfrm>
            <a:off x="857221" y="1357298"/>
            <a:ext cx="2736850" cy="304800"/>
          </a:xfrm>
          <a:prstGeom prst="rect">
            <a:avLst/>
          </a:prstGeom>
          <a:solidFill>
            <a:schemeClr val="tx1"/>
          </a:solidFill>
          <a:ln w="9525">
            <a:noFill/>
            <a:miter lim="800000"/>
            <a:headEnd/>
            <a:tailEnd/>
          </a:ln>
        </p:spPr>
        <p:txBody>
          <a:bodyPr lIns="88892" tIns="44446" rIns="88892" bIns="44446">
            <a:spAutoFit/>
          </a:bodyPr>
          <a:lstStyle/>
          <a:p>
            <a:pPr algn="ctr" defTabSz="857250"/>
            <a:r>
              <a:rPr lang="tr-TR" sz="1400" b="1" dirty="0">
                <a:solidFill>
                  <a:schemeClr val="bg1"/>
                </a:solidFill>
                <a:latin typeface="Calibri" pitchFamily="34" charset="0"/>
              </a:rPr>
              <a:t>İNSAN KAYNAKLARI</a:t>
            </a:r>
            <a:endParaRPr lang="en-US" sz="1400" b="1" dirty="0">
              <a:solidFill>
                <a:schemeClr val="bg1"/>
              </a:solidFill>
              <a:latin typeface="Calibri" pitchFamily="34" charset="0"/>
            </a:endParaRPr>
          </a:p>
        </p:txBody>
      </p:sp>
      <p:grpSp>
        <p:nvGrpSpPr>
          <p:cNvPr id="21" name="101 Grup"/>
          <p:cNvGrpSpPr>
            <a:grpSpLocks/>
          </p:cNvGrpSpPr>
          <p:nvPr/>
        </p:nvGrpSpPr>
        <p:grpSpPr bwMode="auto">
          <a:xfrm>
            <a:off x="428596" y="2224073"/>
            <a:ext cx="652462" cy="1847850"/>
            <a:chOff x="276292" y="4009931"/>
            <a:chExt cx="652370" cy="1847961"/>
          </a:xfrm>
        </p:grpSpPr>
        <p:sp>
          <p:nvSpPr>
            <p:cNvPr id="22" name="21 Yuvarlatılmış Dikdörtgen"/>
            <p:cNvSpPr/>
            <p:nvPr/>
          </p:nvSpPr>
          <p:spPr>
            <a:xfrm>
              <a:off x="285816" y="4071848"/>
              <a:ext cx="642846" cy="1786044"/>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100" b="1" dirty="0">
                  <a:solidFill>
                    <a:schemeClr val="tx1"/>
                  </a:solidFill>
                  <a:latin typeface="Calibri" pitchFamily="34" charset="0"/>
                </a:rPr>
                <a:t>İdari</a:t>
              </a:r>
            </a:p>
          </p:txBody>
        </p:sp>
        <p:sp>
          <p:nvSpPr>
            <p:cNvPr id="23" name="22 Oval"/>
            <p:cNvSpPr/>
            <p:nvPr/>
          </p:nvSpPr>
          <p:spPr>
            <a:xfrm>
              <a:off x="276292" y="4009931"/>
              <a:ext cx="652370" cy="214326"/>
            </a:xfrm>
            <a:prstGeom prst="ellips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sz="1100"/>
            </a:p>
          </p:txBody>
        </p:sp>
      </p:grpSp>
      <p:grpSp>
        <p:nvGrpSpPr>
          <p:cNvPr id="24" name="100 Grup"/>
          <p:cNvGrpSpPr>
            <a:grpSpLocks/>
          </p:cNvGrpSpPr>
          <p:nvPr/>
        </p:nvGrpSpPr>
        <p:grpSpPr bwMode="auto">
          <a:xfrm>
            <a:off x="1171546" y="2214548"/>
            <a:ext cx="652462" cy="1847850"/>
            <a:chOff x="1056661" y="4000504"/>
            <a:chExt cx="652370" cy="1847961"/>
          </a:xfrm>
        </p:grpSpPr>
        <p:sp>
          <p:nvSpPr>
            <p:cNvPr id="25" name="24 Yuvarlatılmış Dikdörtgen"/>
            <p:cNvSpPr/>
            <p:nvPr/>
          </p:nvSpPr>
          <p:spPr>
            <a:xfrm>
              <a:off x="1066185" y="4062421"/>
              <a:ext cx="642846" cy="1786044"/>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100" b="1" dirty="0">
                  <a:solidFill>
                    <a:schemeClr val="tx1"/>
                  </a:solidFill>
                  <a:latin typeface="Calibri" pitchFamily="34" charset="0"/>
                </a:rPr>
                <a:t>Eğitim</a:t>
              </a:r>
            </a:p>
          </p:txBody>
        </p:sp>
        <p:sp>
          <p:nvSpPr>
            <p:cNvPr id="26" name="25 Oval"/>
            <p:cNvSpPr/>
            <p:nvPr/>
          </p:nvSpPr>
          <p:spPr>
            <a:xfrm>
              <a:off x="1056661" y="4000504"/>
              <a:ext cx="652370" cy="214326"/>
            </a:xfrm>
            <a:prstGeom prst="ellips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sz="1100"/>
            </a:p>
          </p:txBody>
        </p:sp>
      </p:grpSp>
      <p:grpSp>
        <p:nvGrpSpPr>
          <p:cNvPr id="27" name="99 Grup"/>
          <p:cNvGrpSpPr>
            <a:grpSpLocks/>
          </p:cNvGrpSpPr>
          <p:nvPr/>
        </p:nvGrpSpPr>
        <p:grpSpPr bwMode="auto">
          <a:xfrm>
            <a:off x="1900208" y="2214548"/>
            <a:ext cx="652463" cy="1847850"/>
            <a:chOff x="1847928" y="4000504"/>
            <a:chExt cx="652370" cy="1847961"/>
          </a:xfrm>
        </p:grpSpPr>
        <p:sp>
          <p:nvSpPr>
            <p:cNvPr id="28" name="27 Yuvarlatılmış Dikdörtgen"/>
            <p:cNvSpPr/>
            <p:nvPr/>
          </p:nvSpPr>
          <p:spPr>
            <a:xfrm>
              <a:off x="1857452" y="4062421"/>
              <a:ext cx="642846" cy="1786044"/>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100" b="1" dirty="0">
                  <a:solidFill>
                    <a:schemeClr val="tx1"/>
                  </a:solidFill>
                  <a:latin typeface="Calibri" pitchFamily="34" charset="0"/>
                </a:rPr>
                <a:t>Ücret</a:t>
              </a:r>
            </a:p>
          </p:txBody>
        </p:sp>
        <p:sp>
          <p:nvSpPr>
            <p:cNvPr id="29" name="28 Oval"/>
            <p:cNvSpPr/>
            <p:nvPr/>
          </p:nvSpPr>
          <p:spPr>
            <a:xfrm>
              <a:off x="1847928" y="4000504"/>
              <a:ext cx="652370" cy="214326"/>
            </a:xfrm>
            <a:prstGeom prst="ellips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sz="1100"/>
            </a:p>
          </p:txBody>
        </p:sp>
      </p:grpSp>
      <p:grpSp>
        <p:nvGrpSpPr>
          <p:cNvPr id="30" name="98 Grup"/>
          <p:cNvGrpSpPr>
            <a:grpSpLocks/>
          </p:cNvGrpSpPr>
          <p:nvPr/>
        </p:nvGrpSpPr>
        <p:grpSpPr bwMode="auto">
          <a:xfrm>
            <a:off x="2633633" y="2214548"/>
            <a:ext cx="652463" cy="1847850"/>
            <a:chOff x="2571736" y="4000504"/>
            <a:chExt cx="652370" cy="1847961"/>
          </a:xfrm>
        </p:grpSpPr>
        <p:sp>
          <p:nvSpPr>
            <p:cNvPr id="31" name="30 Yuvarlatılmış Dikdörtgen"/>
            <p:cNvSpPr/>
            <p:nvPr/>
          </p:nvSpPr>
          <p:spPr>
            <a:xfrm>
              <a:off x="2581260" y="4062421"/>
              <a:ext cx="642846" cy="1786044"/>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050" b="1" dirty="0">
                  <a:solidFill>
                    <a:schemeClr val="tx1"/>
                  </a:solidFill>
                  <a:latin typeface="Calibri" pitchFamily="34" charset="0"/>
                </a:rPr>
                <a:t>Kariyer</a:t>
              </a:r>
            </a:p>
          </p:txBody>
        </p:sp>
        <p:sp>
          <p:nvSpPr>
            <p:cNvPr id="32" name="31 Oval"/>
            <p:cNvSpPr/>
            <p:nvPr/>
          </p:nvSpPr>
          <p:spPr>
            <a:xfrm>
              <a:off x="2571736" y="4000504"/>
              <a:ext cx="652370" cy="214326"/>
            </a:xfrm>
            <a:prstGeom prst="ellips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sz="1100"/>
            </a:p>
          </p:txBody>
        </p:sp>
      </p:grpSp>
      <p:grpSp>
        <p:nvGrpSpPr>
          <p:cNvPr id="33" name="97 Grup"/>
          <p:cNvGrpSpPr>
            <a:grpSpLocks/>
          </p:cNvGrpSpPr>
          <p:nvPr/>
        </p:nvGrpSpPr>
        <p:grpSpPr bwMode="auto">
          <a:xfrm>
            <a:off x="3348008" y="2224073"/>
            <a:ext cx="652463" cy="1847850"/>
            <a:chOff x="3348126" y="4009931"/>
            <a:chExt cx="652370" cy="1847961"/>
          </a:xfrm>
        </p:grpSpPr>
        <p:sp>
          <p:nvSpPr>
            <p:cNvPr id="34" name="33 Yuvarlatılmış Dikdörtgen"/>
            <p:cNvSpPr/>
            <p:nvPr/>
          </p:nvSpPr>
          <p:spPr>
            <a:xfrm>
              <a:off x="3357650" y="4071848"/>
              <a:ext cx="642846" cy="1786044"/>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100" b="1" dirty="0">
                  <a:solidFill>
                    <a:schemeClr val="tx1"/>
                  </a:solidFill>
                  <a:latin typeface="Calibri" pitchFamily="34" charset="0"/>
                </a:rPr>
                <a:t>İşe </a:t>
              </a:r>
            </a:p>
            <a:p>
              <a:pPr algn="ctr">
                <a:defRPr/>
              </a:pPr>
              <a:r>
                <a:rPr lang="tr-TR" sz="1100" b="1" dirty="0">
                  <a:solidFill>
                    <a:schemeClr val="tx1"/>
                  </a:solidFill>
                  <a:latin typeface="Calibri" pitchFamily="34" charset="0"/>
                </a:rPr>
                <a:t>Alım</a:t>
              </a:r>
            </a:p>
          </p:txBody>
        </p:sp>
        <p:sp>
          <p:nvSpPr>
            <p:cNvPr id="35" name="34 Oval"/>
            <p:cNvSpPr/>
            <p:nvPr/>
          </p:nvSpPr>
          <p:spPr>
            <a:xfrm>
              <a:off x="3348126" y="4009931"/>
              <a:ext cx="652370" cy="214326"/>
            </a:xfrm>
            <a:prstGeom prst="ellips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sz="1100"/>
            </a:p>
          </p:txBody>
        </p:sp>
      </p:grpSp>
      <p:cxnSp>
        <p:nvCxnSpPr>
          <p:cNvPr id="36" name="35 Düz Bağlayıcı"/>
          <p:cNvCxnSpPr>
            <a:stCxn id="20" idx="2"/>
          </p:cNvCxnSpPr>
          <p:nvPr/>
        </p:nvCxnSpPr>
        <p:spPr>
          <a:xfrm rot="5400000">
            <a:off x="1208852" y="1207279"/>
            <a:ext cx="561975" cy="14716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36 Düz Bağlayıcı"/>
          <p:cNvCxnSpPr>
            <a:stCxn id="20" idx="2"/>
          </p:cNvCxnSpPr>
          <p:nvPr/>
        </p:nvCxnSpPr>
        <p:spPr>
          <a:xfrm rot="5400000">
            <a:off x="1585090" y="1573991"/>
            <a:ext cx="552450" cy="7286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37 Düz Bağlayıcı"/>
          <p:cNvCxnSpPr>
            <a:stCxn id="20" idx="2"/>
          </p:cNvCxnSpPr>
          <p:nvPr/>
        </p:nvCxnSpPr>
        <p:spPr>
          <a:xfrm rot="16200000" flipH="1">
            <a:off x="1950215" y="1937529"/>
            <a:ext cx="552450"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38 Düz Bağlayıcı"/>
          <p:cNvCxnSpPr>
            <a:stCxn id="20" idx="2"/>
          </p:cNvCxnSpPr>
          <p:nvPr/>
        </p:nvCxnSpPr>
        <p:spPr>
          <a:xfrm rot="16200000" flipH="1">
            <a:off x="2316927" y="1570817"/>
            <a:ext cx="552450" cy="7350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39 Düz Bağlayıcı"/>
          <p:cNvCxnSpPr>
            <a:stCxn id="20" idx="2"/>
          </p:cNvCxnSpPr>
          <p:nvPr/>
        </p:nvCxnSpPr>
        <p:spPr>
          <a:xfrm rot="16200000" flipH="1">
            <a:off x="2669352" y="1218392"/>
            <a:ext cx="561975" cy="14493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Rectangle 4"/>
          <p:cNvSpPr txBox="1">
            <a:spLocks noChangeArrowheads="1"/>
          </p:cNvSpPr>
          <p:nvPr/>
        </p:nvSpPr>
        <p:spPr>
          <a:xfrm>
            <a:off x="142844" y="71414"/>
            <a:ext cx="7429552" cy="71438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chemeClr val="accent6">
                    <a:lumMod val="75000"/>
                  </a:schemeClr>
                </a:solidFill>
                <a:effectLst>
                  <a:outerShdw blurRad="38100" dist="38100" dir="2700000" algn="tl">
                    <a:srgbClr val="000000">
                      <a:alpha val="43137"/>
                    </a:srgbClr>
                  </a:outerShdw>
                </a:effectLst>
                <a:uLnTx/>
                <a:uFillTx/>
                <a:latin typeface="Calibri" pitchFamily="34" charset="0"/>
                <a:ea typeface="+mj-ea"/>
                <a:cs typeface="+mj-cs"/>
              </a:rPr>
              <a:t>İş Bankası İK İş Modeli</a:t>
            </a:r>
            <a:endParaRPr kumimoji="0" lang="en-US" sz="3600" b="1" i="0" u="none" strike="noStrike" kern="1200" cap="none" spc="0" normalizeH="0" baseline="0" noProof="0" dirty="0" smtClean="0">
              <a:ln>
                <a:noFill/>
              </a:ln>
              <a:solidFill>
                <a:schemeClr val="accent6">
                  <a:lumMod val="75000"/>
                </a:schemeClr>
              </a:solidFill>
              <a:effectLst>
                <a:outerShdw blurRad="38100" dist="38100" dir="2700000" algn="tl">
                  <a:srgbClr val="000000">
                    <a:alpha val="43137"/>
                  </a:srgbClr>
                </a:outerShdw>
              </a:effectLst>
              <a:uLnTx/>
              <a:uFillTx/>
              <a:latin typeface="Calibri" pitchFamily="34" charset="0"/>
              <a:ea typeface="+mj-ea"/>
              <a:cs typeface="+mj-cs"/>
            </a:endParaRPr>
          </a:p>
        </p:txBody>
      </p:sp>
      <p:sp>
        <p:nvSpPr>
          <p:cNvPr id="41" name="40 Metin kutusu"/>
          <p:cNvSpPr txBox="1"/>
          <p:nvPr/>
        </p:nvSpPr>
        <p:spPr>
          <a:xfrm>
            <a:off x="8786842" y="6429396"/>
            <a:ext cx="263214" cy="276999"/>
          </a:xfrm>
          <a:prstGeom prst="rect">
            <a:avLst/>
          </a:prstGeom>
          <a:noFill/>
        </p:spPr>
        <p:txBody>
          <a:bodyPr wrap="none" rtlCol="0">
            <a:spAutoFit/>
          </a:bodyPr>
          <a:lstStyle/>
          <a:p>
            <a:r>
              <a:rPr lang="tr-TR" sz="1200" dirty="0" smtClean="0">
                <a:latin typeface="Calibri" pitchFamily="34" charset="0"/>
              </a:rPr>
              <a:t>6</a:t>
            </a:r>
            <a:endParaRPr lang="tr-TR" sz="1200" dirty="0">
              <a:latin typeface="Calibri" pitchFamily="34"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100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10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1000"/>
                                        <p:tgtEl>
                                          <p:spTgt spid="12"/>
                                        </p:tgtEl>
                                      </p:cBhvr>
                                    </p:animEffect>
                                  </p:childTnLst>
                                </p:cTn>
                              </p:par>
                            </p:childTnLst>
                          </p:cTn>
                        </p:par>
                        <p:par>
                          <p:cTn id="11" fill="hold">
                            <p:stCondLst>
                              <p:cond delay="2000"/>
                            </p:stCondLst>
                            <p:childTnLst>
                              <p:par>
                                <p:cTn id="12" presetID="10" presetClass="entr" presetSubtype="0" fill="hold" grpId="0" nodeType="afterEffect">
                                  <p:stCondLst>
                                    <p:cond delay="100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2000"/>
                                        <p:tgtEl>
                                          <p:spTgt spid="13"/>
                                        </p:tgtEl>
                                      </p:cBhvr>
                                    </p:animEffect>
                                  </p:childTnLst>
                                </p:cTn>
                              </p:par>
                            </p:childTnLst>
                          </p:cTn>
                        </p:par>
                        <p:par>
                          <p:cTn id="15" fill="hold">
                            <p:stCondLst>
                              <p:cond delay="5000"/>
                            </p:stCondLst>
                            <p:childTnLst>
                              <p:par>
                                <p:cTn id="16" presetID="10" presetClass="entr" presetSubtype="0" fill="hold" grpId="0" nodeType="afterEffect">
                                  <p:stCondLst>
                                    <p:cond delay="100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2000"/>
                                        <p:tgtEl>
                                          <p:spTgt spid="10"/>
                                        </p:tgtEl>
                                      </p:cBhvr>
                                    </p:animEffect>
                                  </p:childTnLst>
                                </p:cTn>
                              </p:par>
                            </p:childTnLst>
                          </p:cTn>
                        </p:par>
                        <p:par>
                          <p:cTn id="19" fill="hold">
                            <p:stCondLst>
                              <p:cond delay="8000"/>
                            </p:stCondLst>
                            <p:childTnLst>
                              <p:par>
                                <p:cTn id="20" presetID="10" presetClass="entr" presetSubtype="0" fill="hold" grpId="0" nodeType="afterEffect">
                                  <p:stCondLst>
                                    <p:cond delay="100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2000"/>
                                        <p:tgtEl>
                                          <p:spTgt spid="11"/>
                                        </p:tgtEl>
                                      </p:cBhvr>
                                    </p:animEffect>
                                  </p:childTnLst>
                                </p:cTn>
                              </p:par>
                            </p:childTnLst>
                          </p:cTn>
                        </p:par>
                        <p:par>
                          <p:cTn id="23" fill="hold">
                            <p:stCondLst>
                              <p:cond delay="11000"/>
                            </p:stCondLst>
                            <p:childTnLst>
                              <p:par>
                                <p:cTn id="24" presetID="10" presetClass="entr" presetSubtype="0" fill="hold" grpId="0" nodeType="afterEffect">
                                  <p:stCondLst>
                                    <p:cond delay="500"/>
                                  </p:stCondLst>
                                  <p:childTnLst>
                                    <p:set>
                                      <p:cBhvr>
                                        <p:cTn id="25" dur="1" fill="hold">
                                          <p:stCondLst>
                                            <p:cond delay="0"/>
                                          </p:stCondLst>
                                        </p:cTn>
                                        <p:tgtEl>
                                          <p:spTgt spid="18">
                                            <p:txEl>
                                              <p:pRg st="0" end="0"/>
                                            </p:txEl>
                                          </p:spTgt>
                                        </p:tgtEl>
                                        <p:attrNameLst>
                                          <p:attrName>style.visibility</p:attrName>
                                        </p:attrNameLst>
                                      </p:cBhvr>
                                      <p:to>
                                        <p:strVal val="visible"/>
                                      </p:to>
                                    </p:set>
                                    <p:animEffect transition="in" filter="fade">
                                      <p:cBhvr>
                                        <p:cTn id="26" dur="1000"/>
                                        <p:tgtEl>
                                          <p:spTgt spid="18">
                                            <p:txEl>
                                              <p:pRg st="0" end="0"/>
                                            </p:txEl>
                                          </p:spTgt>
                                        </p:tgtEl>
                                      </p:cBhvr>
                                    </p:animEffect>
                                  </p:childTnLst>
                                </p:cTn>
                              </p:par>
                            </p:childTnLst>
                          </p:cTn>
                        </p:par>
                        <p:par>
                          <p:cTn id="27" fill="hold">
                            <p:stCondLst>
                              <p:cond delay="12500"/>
                            </p:stCondLst>
                            <p:childTnLst>
                              <p:par>
                                <p:cTn id="28" presetID="10" presetClass="entr" presetSubtype="0" fill="hold" grpId="0" nodeType="afterEffect">
                                  <p:stCondLst>
                                    <p:cond delay="500"/>
                                  </p:stCondLst>
                                  <p:childTnLst>
                                    <p:set>
                                      <p:cBhvr>
                                        <p:cTn id="29" dur="1" fill="hold">
                                          <p:stCondLst>
                                            <p:cond delay="0"/>
                                          </p:stCondLst>
                                        </p:cTn>
                                        <p:tgtEl>
                                          <p:spTgt spid="18">
                                            <p:txEl>
                                              <p:pRg st="1" end="1"/>
                                            </p:txEl>
                                          </p:spTgt>
                                        </p:tgtEl>
                                        <p:attrNameLst>
                                          <p:attrName>style.visibility</p:attrName>
                                        </p:attrNameLst>
                                      </p:cBhvr>
                                      <p:to>
                                        <p:strVal val="visible"/>
                                      </p:to>
                                    </p:set>
                                    <p:animEffect transition="in" filter="fade">
                                      <p:cBhvr>
                                        <p:cTn id="30" dur="1000"/>
                                        <p:tgtEl>
                                          <p:spTgt spid="18">
                                            <p:txEl>
                                              <p:pRg st="1" end="1"/>
                                            </p:txEl>
                                          </p:spTgt>
                                        </p:tgtEl>
                                      </p:cBhvr>
                                    </p:animEffect>
                                  </p:childTnLst>
                                </p:cTn>
                              </p:par>
                            </p:childTnLst>
                          </p:cTn>
                        </p:par>
                        <p:par>
                          <p:cTn id="31" fill="hold">
                            <p:stCondLst>
                              <p:cond delay="14000"/>
                            </p:stCondLst>
                            <p:childTnLst>
                              <p:par>
                                <p:cTn id="32" presetID="10" presetClass="entr" presetSubtype="0" fill="hold" grpId="0" nodeType="afterEffect">
                                  <p:stCondLst>
                                    <p:cond delay="500"/>
                                  </p:stCondLst>
                                  <p:childTnLst>
                                    <p:set>
                                      <p:cBhvr>
                                        <p:cTn id="33" dur="1" fill="hold">
                                          <p:stCondLst>
                                            <p:cond delay="0"/>
                                          </p:stCondLst>
                                        </p:cTn>
                                        <p:tgtEl>
                                          <p:spTgt spid="18">
                                            <p:txEl>
                                              <p:pRg st="2" end="2"/>
                                            </p:txEl>
                                          </p:spTgt>
                                        </p:tgtEl>
                                        <p:attrNameLst>
                                          <p:attrName>style.visibility</p:attrName>
                                        </p:attrNameLst>
                                      </p:cBhvr>
                                      <p:to>
                                        <p:strVal val="visible"/>
                                      </p:to>
                                    </p:set>
                                    <p:animEffect transition="in" filter="fade">
                                      <p:cBhvr>
                                        <p:cTn id="34" dur="1000"/>
                                        <p:tgtEl>
                                          <p:spTgt spid="1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p:bldP spid="13" grpId="0" animBg="1"/>
      <p:bldP spid="1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Katlanmış Nesne"/>
          <p:cNvSpPr/>
          <p:nvPr/>
        </p:nvSpPr>
        <p:spPr>
          <a:xfrm>
            <a:off x="4094472" y="3366315"/>
            <a:ext cx="3406486" cy="2786082"/>
          </a:xfrm>
          <a:prstGeom prst="foldedCorner">
            <a:avLst>
              <a:gd name="adj" fmla="val 21743"/>
            </a:avLst>
          </a:prstGeom>
          <a:solidFill>
            <a:srgbClr val="FF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1600" b="1" u="sng" dirty="0" smtClean="0">
              <a:solidFill>
                <a:schemeClr val="tx1"/>
              </a:solidFill>
              <a:effectLst>
                <a:outerShdw blurRad="38100" dist="38100" dir="2700000" algn="tl">
                  <a:srgbClr val="000000">
                    <a:alpha val="43137"/>
                  </a:srgbClr>
                </a:outerShdw>
              </a:effectLst>
              <a:latin typeface="Calibri" pitchFamily="34" charset="0"/>
            </a:endParaRPr>
          </a:p>
          <a:p>
            <a:pPr algn="ctr"/>
            <a:r>
              <a:rPr lang="tr-TR" sz="1600" b="1" u="sng" dirty="0" smtClean="0">
                <a:solidFill>
                  <a:schemeClr val="tx1"/>
                </a:solidFill>
                <a:effectLst>
                  <a:outerShdw blurRad="38100" dist="38100" dir="2700000" algn="tl">
                    <a:srgbClr val="000000">
                      <a:alpha val="43137"/>
                    </a:srgbClr>
                  </a:outerShdw>
                </a:effectLst>
                <a:latin typeface="Calibri" pitchFamily="34" charset="0"/>
              </a:rPr>
              <a:t>İK İŞ ORTAKLIĞI</a:t>
            </a:r>
          </a:p>
          <a:p>
            <a:pPr algn="ctr"/>
            <a:endParaRPr lang="tr-TR" sz="1600" dirty="0" smtClean="0">
              <a:solidFill>
                <a:schemeClr val="tx1"/>
              </a:solidFill>
              <a:latin typeface="Calibri" pitchFamily="34" charset="0"/>
            </a:endParaRPr>
          </a:p>
          <a:p>
            <a:pPr algn="ctr">
              <a:buClr>
                <a:srgbClr val="A7297D"/>
              </a:buClr>
              <a:buFont typeface="Wingdings" pitchFamily="2" charset="2"/>
              <a:buChar char="§"/>
            </a:pPr>
            <a:r>
              <a:rPr lang="tr-TR" sz="1400" dirty="0" smtClean="0">
                <a:solidFill>
                  <a:schemeClr val="tx1"/>
                </a:solidFill>
                <a:latin typeface="Calibri" pitchFamily="34" charset="0"/>
              </a:rPr>
              <a:t>  İK alanında stratejik yönlendirme ve danışmanlık</a:t>
            </a:r>
          </a:p>
          <a:p>
            <a:pPr algn="ctr">
              <a:buClr>
                <a:srgbClr val="A7297D"/>
              </a:buClr>
              <a:buFont typeface="Wingdings" pitchFamily="2" charset="2"/>
              <a:buChar char="§"/>
            </a:pPr>
            <a:r>
              <a:rPr lang="tr-TR" sz="1400" dirty="0" smtClean="0">
                <a:solidFill>
                  <a:schemeClr val="tx1"/>
                </a:solidFill>
                <a:latin typeface="Calibri" pitchFamily="34" charset="0"/>
              </a:rPr>
              <a:t>  Banka genelinde İK fonksiyonu temsilciliği</a:t>
            </a:r>
          </a:p>
          <a:p>
            <a:pPr algn="ctr">
              <a:buClr>
                <a:srgbClr val="A7297D"/>
              </a:buClr>
              <a:buFont typeface="Wingdings" pitchFamily="2" charset="2"/>
              <a:buChar char="§"/>
            </a:pPr>
            <a:r>
              <a:rPr lang="tr-TR" sz="1400" dirty="0" smtClean="0">
                <a:solidFill>
                  <a:schemeClr val="tx1"/>
                </a:solidFill>
                <a:latin typeface="Calibri" pitchFamily="34" charset="0"/>
              </a:rPr>
              <a:t>  İş Birimlerine danışmanlık</a:t>
            </a:r>
          </a:p>
          <a:p>
            <a:pPr algn="ctr">
              <a:buClr>
                <a:srgbClr val="A7297D"/>
              </a:buClr>
              <a:buFont typeface="Wingdings" pitchFamily="2" charset="2"/>
              <a:buChar char="§"/>
            </a:pPr>
            <a:r>
              <a:rPr lang="tr-TR" sz="1400" dirty="0" smtClean="0">
                <a:solidFill>
                  <a:schemeClr val="tx1"/>
                </a:solidFill>
                <a:latin typeface="Calibri" pitchFamily="34" charset="0"/>
              </a:rPr>
              <a:t>  Koçluk ve temsil</a:t>
            </a:r>
            <a:endParaRPr lang="tr-TR" sz="1400" dirty="0">
              <a:solidFill>
                <a:schemeClr val="tx1"/>
              </a:solidFill>
              <a:latin typeface="Calibri" pitchFamily="34" charset="0"/>
            </a:endParaRPr>
          </a:p>
        </p:txBody>
      </p:sp>
      <p:sp>
        <p:nvSpPr>
          <p:cNvPr id="3" name="2 Metin kutusu"/>
          <p:cNvSpPr txBox="1"/>
          <p:nvPr/>
        </p:nvSpPr>
        <p:spPr>
          <a:xfrm>
            <a:off x="142844" y="71414"/>
            <a:ext cx="5414174" cy="646331"/>
          </a:xfrm>
          <a:prstGeom prst="rect">
            <a:avLst/>
          </a:prstGeom>
          <a:noFill/>
        </p:spPr>
        <p:txBody>
          <a:bodyPr wrap="none" rtlCol="0">
            <a:spAutoFit/>
          </a:bodyPr>
          <a:lstStyle/>
          <a:p>
            <a:r>
              <a:rPr lang="tr-TR" sz="3600" b="1" dirty="0" smtClean="0">
                <a:solidFill>
                  <a:schemeClr val="accent6">
                    <a:lumMod val="75000"/>
                  </a:schemeClr>
                </a:solidFill>
                <a:effectLst>
                  <a:outerShdw blurRad="38100" dist="38100" dir="2700000" algn="tl">
                    <a:srgbClr val="000000">
                      <a:alpha val="43137"/>
                    </a:srgbClr>
                  </a:outerShdw>
                </a:effectLst>
                <a:latin typeface="Calibri" pitchFamily="34" charset="0"/>
              </a:rPr>
              <a:t>İş Bankası İK İş Modeli </a:t>
            </a:r>
            <a:r>
              <a:rPr lang="tr-TR" sz="2000" b="1" dirty="0" smtClean="0">
                <a:solidFill>
                  <a:schemeClr val="accent6">
                    <a:lumMod val="75000"/>
                  </a:schemeClr>
                </a:solidFill>
                <a:effectLst>
                  <a:outerShdw blurRad="38100" dist="38100" dir="2700000" algn="tl">
                    <a:srgbClr val="000000">
                      <a:alpha val="43137"/>
                    </a:srgbClr>
                  </a:outerShdw>
                </a:effectLst>
                <a:latin typeface="Calibri" pitchFamily="34" charset="0"/>
              </a:rPr>
              <a:t>(devam)</a:t>
            </a:r>
            <a:endParaRPr lang="tr-TR" sz="3600" b="1" dirty="0" smtClean="0">
              <a:solidFill>
                <a:schemeClr val="accent6">
                  <a:lumMod val="75000"/>
                </a:schemeClr>
              </a:solidFill>
              <a:effectLst>
                <a:outerShdw blurRad="38100" dist="38100" dir="2700000" algn="tl">
                  <a:srgbClr val="000000">
                    <a:alpha val="43137"/>
                  </a:srgbClr>
                </a:outerShdw>
              </a:effectLst>
              <a:latin typeface="Calibri" pitchFamily="34" charset="0"/>
            </a:endParaRPr>
          </a:p>
        </p:txBody>
      </p:sp>
      <p:sp>
        <p:nvSpPr>
          <p:cNvPr id="4" name="3 Katlanmış Nesne"/>
          <p:cNvSpPr/>
          <p:nvPr/>
        </p:nvSpPr>
        <p:spPr>
          <a:xfrm>
            <a:off x="2451398" y="865985"/>
            <a:ext cx="3286148" cy="2786082"/>
          </a:xfrm>
          <a:prstGeom prst="foldedCorner">
            <a:avLst>
              <a:gd name="adj" fmla="val 22419"/>
            </a:avLst>
          </a:prstGeom>
          <a:solidFill>
            <a:srgbClr val="E6F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u="sng" dirty="0" smtClean="0">
                <a:solidFill>
                  <a:schemeClr val="tx1"/>
                </a:solidFill>
                <a:effectLst>
                  <a:outerShdw blurRad="38100" dist="38100" dir="2700000" algn="tl">
                    <a:srgbClr val="000000">
                      <a:alpha val="43137"/>
                    </a:srgbClr>
                  </a:outerShdw>
                </a:effectLst>
                <a:latin typeface="Calibri" pitchFamily="34" charset="0"/>
              </a:rPr>
              <a:t>UZMANLIK MERKEZLERİ</a:t>
            </a:r>
          </a:p>
          <a:p>
            <a:pPr algn="ctr"/>
            <a:endParaRPr lang="tr-TR" dirty="0" smtClean="0">
              <a:solidFill>
                <a:schemeClr val="tx1"/>
              </a:solidFill>
              <a:latin typeface="Calibri" pitchFamily="34" charset="0"/>
            </a:endParaRPr>
          </a:p>
          <a:p>
            <a:pPr algn="ctr">
              <a:buClr>
                <a:srgbClr val="00B050"/>
              </a:buClr>
              <a:buFont typeface="Wingdings" pitchFamily="2" charset="2"/>
              <a:buChar char="§"/>
            </a:pPr>
            <a:r>
              <a:rPr lang="tr-TR" sz="1400" dirty="0" smtClean="0">
                <a:solidFill>
                  <a:schemeClr val="tx1"/>
                </a:solidFill>
                <a:latin typeface="Calibri" pitchFamily="34" charset="0"/>
              </a:rPr>
              <a:t>  Program ve uygulama tasarımı</a:t>
            </a:r>
          </a:p>
          <a:p>
            <a:pPr algn="ctr">
              <a:buClr>
                <a:srgbClr val="00B050"/>
              </a:buClr>
              <a:buFont typeface="Wingdings" pitchFamily="2" charset="2"/>
              <a:buChar char="§"/>
            </a:pPr>
            <a:r>
              <a:rPr lang="tr-TR" sz="1400" dirty="0" smtClean="0">
                <a:solidFill>
                  <a:schemeClr val="tx1"/>
                </a:solidFill>
                <a:latin typeface="Calibri" pitchFamily="34" charset="0"/>
              </a:rPr>
              <a:t>  En iyi uygulamaların belirlenmesi </a:t>
            </a:r>
          </a:p>
          <a:p>
            <a:pPr algn="ctr">
              <a:buClr>
                <a:srgbClr val="00B050"/>
              </a:buClr>
              <a:buFont typeface="Wingdings" pitchFamily="2" charset="2"/>
              <a:buChar char="§"/>
            </a:pPr>
            <a:r>
              <a:rPr lang="tr-TR" sz="1400" dirty="0" smtClean="0">
                <a:solidFill>
                  <a:schemeClr val="tx1"/>
                </a:solidFill>
                <a:latin typeface="Calibri" pitchFamily="34" charset="0"/>
              </a:rPr>
              <a:t>  Programların yürütülmesi</a:t>
            </a:r>
          </a:p>
          <a:p>
            <a:pPr algn="ctr">
              <a:buClr>
                <a:srgbClr val="00B050"/>
              </a:buClr>
              <a:buFont typeface="Wingdings" pitchFamily="2" charset="2"/>
              <a:buChar char="§"/>
            </a:pPr>
            <a:r>
              <a:rPr lang="tr-TR" sz="1400" dirty="0" smtClean="0">
                <a:solidFill>
                  <a:schemeClr val="tx1"/>
                </a:solidFill>
                <a:latin typeface="Calibri" pitchFamily="34" charset="0"/>
              </a:rPr>
              <a:t>  Uzman danışmanlık</a:t>
            </a:r>
            <a:endParaRPr lang="tr-TR" sz="1400" dirty="0">
              <a:solidFill>
                <a:schemeClr val="tx1"/>
              </a:solidFill>
              <a:latin typeface="Calibri" pitchFamily="34" charset="0"/>
            </a:endParaRPr>
          </a:p>
        </p:txBody>
      </p:sp>
      <p:sp>
        <p:nvSpPr>
          <p:cNvPr id="5" name="4 Katlanmış Nesne"/>
          <p:cNvSpPr/>
          <p:nvPr/>
        </p:nvSpPr>
        <p:spPr>
          <a:xfrm>
            <a:off x="1071538" y="3214686"/>
            <a:ext cx="3214710" cy="2786082"/>
          </a:xfrm>
          <a:prstGeom prst="foldedCorner">
            <a:avLst>
              <a:gd name="adj" fmla="val 22081"/>
            </a:avLst>
          </a:prstGeom>
          <a:solidFill>
            <a:srgbClr val="EAEA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u="sng" dirty="0" smtClean="0">
                <a:solidFill>
                  <a:schemeClr val="tx1"/>
                </a:solidFill>
                <a:effectLst>
                  <a:outerShdw blurRad="38100" dist="38100" dir="2700000" algn="tl">
                    <a:srgbClr val="000000">
                      <a:alpha val="43137"/>
                    </a:srgbClr>
                  </a:outerShdw>
                </a:effectLst>
                <a:latin typeface="Calibri" pitchFamily="34" charset="0"/>
              </a:rPr>
              <a:t>ORTAK SERVİS MERKEZİ</a:t>
            </a:r>
          </a:p>
          <a:p>
            <a:pPr algn="ctr"/>
            <a:endParaRPr lang="tr-TR" sz="1600" dirty="0" smtClean="0">
              <a:solidFill>
                <a:schemeClr val="tx1"/>
              </a:solidFill>
              <a:latin typeface="Calibri" pitchFamily="34" charset="0"/>
            </a:endParaRPr>
          </a:p>
          <a:p>
            <a:pPr algn="ctr">
              <a:buClr>
                <a:srgbClr val="7030A0"/>
              </a:buClr>
              <a:buFont typeface="Wingdings" pitchFamily="2" charset="2"/>
              <a:buChar char="§"/>
            </a:pPr>
            <a:r>
              <a:rPr lang="tr-TR" sz="1400" dirty="0" smtClean="0">
                <a:solidFill>
                  <a:schemeClr val="tx1"/>
                </a:solidFill>
                <a:latin typeface="Calibri" pitchFamily="34" charset="0"/>
              </a:rPr>
              <a:t>  </a:t>
            </a:r>
            <a:r>
              <a:rPr lang="tr-TR" sz="1400" dirty="0" err="1" smtClean="0">
                <a:solidFill>
                  <a:schemeClr val="tx1"/>
                </a:solidFill>
                <a:latin typeface="Calibri" pitchFamily="34" charset="0"/>
              </a:rPr>
              <a:t>Operasyonel</a:t>
            </a:r>
            <a:r>
              <a:rPr lang="tr-TR" sz="1400" dirty="0" smtClean="0">
                <a:solidFill>
                  <a:schemeClr val="tx1"/>
                </a:solidFill>
                <a:latin typeface="Calibri" pitchFamily="34" charset="0"/>
              </a:rPr>
              <a:t> mükemmeliyet</a:t>
            </a:r>
          </a:p>
          <a:p>
            <a:pPr algn="ctr">
              <a:buClr>
                <a:srgbClr val="7030A0"/>
              </a:buClr>
              <a:buFont typeface="Wingdings" pitchFamily="2" charset="2"/>
              <a:buChar char="§"/>
            </a:pPr>
            <a:r>
              <a:rPr lang="tr-TR" sz="1400" dirty="0" smtClean="0">
                <a:solidFill>
                  <a:schemeClr val="tx1"/>
                </a:solidFill>
                <a:latin typeface="Calibri" pitchFamily="34" charset="0"/>
              </a:rPr>
              <a:t>  İdari ve </a:t>
            </a:r>
            <a:r>
              <a:rPr lang="tr-TR" sz="1400" dirty="0" err="1" smtClean="0">
                <a:solidFill>
                  <a:schemeClr val="tx1"/>
                </a:solidFill>
                <a:latin typeface="Calibri" pitchFamily="34" charset="0"/>
              </a:rPr>
              <a:t>operasyonel</a:t>
            </a:r>
            <a:r>
              <a:rPr lang="tr-TR" sz="1400" dirty="0" smtClean="0">
                <a:solidFill>
                  <a:schemeClr val="tx1"/>
                </a:solidFill>
                <a:latin typeface="Calibri" pitchFamily="34" charset="0"/>
              </a:rPr>
              <a:t> destek verimliliği</a:t>
            </a:r>
          </a:p>
          <a:p>
            <a:pPr algn="ctr">
              <a:buClr>
                <a:srgbClr val="7030A0"/>
              </a:buClr>
              <a:buFont typeface="Wingdings" pitchFamily="2" charset="2"/>
              <a:buChar char="§"/>
            </a:pPr>
            <a:r>
              <a:rPr lang="tr-TR" sz="1400" dirty="0" smtClean="0">
                <a:solidFill>
                  <a:schemeClr val="tx1"/>
                </a:solidFill>
                <a:latin typeface="Calibri" pitchFamily="34" charset="0"/>
              </a:rPr>
              <a:t>  </a:t>
            </a:r>
            <a:r>
              <a:rPr lang="tr-TR" sz="1400" dirty="0" err="1" smtClean="0">
                <a:solidFill>
                  <a:schemeClr val="tx1"/>
                </a:solidFill>
                <a:latin typeface="Calibri" pitchFamily="34" charset="0"/>
              </a:rPr>
              <a:t>Proaktif</a:t>
            </a:r>
            <a:r>
              <a:rPr lang="tr-TR" sz="1400" dirty="0" smtClean="0">
                <a:solidFill>
                  <a:schemeClr val="tx1"/>
                </a:solidFill>
                <a:latin typeface="Calibri" pitchFamily="34" charset="0"/>
              </a:rPr>
              <a:t> </a:t>
            </a:r>
            <a:r>
              <a:rPr lang="tr-TR" sz="1400" dirty="0" err="1" smtClean="0">
                <a:solidFill>
                  <a:schemeClr val="tx1"/>
                </a:solidFill>
                <a:latin typeface="Calibri" pitchFamily="34" charset="0"/>
              </a:rPr>
              <a:t>operasyonel</a:t>
            </a:r>
            <a:r>
              <a:rPr lang="tr-TR" sz="1400" dirty="0" smtClean="0">
                <a:solidFill>
                  <a:schemeClr val="tx1"/>
                </a:solidFill>
                <a:latin typeface="Calibri" pitchFamily="34" charset="0"/>
              </a:rPr>
              <a:t> destek</a:t>
            </a:r>
          </a:p>
          <a:p>
            <a:pPr algn="ctr">
              <a:buClr>
                <a:srgbClr val="7030A0"/>
              </a:buClr>
              <a:buFont typeface="Wingdings" pitchFamily="2" charset="2"/>
              <a:buChar char="§"/>
            </a:pPr>
            <a:r>
              <a:rPr lang="tr-TR" sz="1400" dirty="0" smtClean="0">
                <a:solidFill>
                  <a:schemeClr val="tx1"/>
                </a:solidFill>
                <a:latin typeface="Calibri" pitchFamily="34" charset="0"/>
              </a:rPr>
              <a:t>  Tek temas noktası: Merkezi iç müşteri desteği</a:t>
            </a:r>
            <a:endParaRPr lang="tr-TR" sz="1400" dirty="0">
              <a:solidFill>
                <a:schemeClr val="tx1"/>
              </a:solidFill>
              <a:latin typeface="Calibri" pitchFamily="34" charset="0"/>
            </a:endParaRPr>
          </a:p>
        </p:txBody>
      </p:sp>
      <p:sp>
        <p:nvSpPr>
          <p:cNvPr id="7" name="6 Metin kutusu"/>
          <p:cNvSpPr txBox="1"/>
          <p:nvPr/>
        </p:nvSpPr>
        <p:spPr>
          <a:xfrm>
            <a:off x="8786842" y="6429396"/>
            <a:ext cx="263214" cy="276999"/>
          </a:xfrm>
          <a:prstGeom prst="rect">
            <a:avLst/>
          </a:prstGeom>
          <a:noFill/>
        </p:spPr>
        <p:txBody>
          <a:bodyPr wrap="none" rtlCol="0">
            <a:spAutoFit/>
          </a:bodyPr>
          <a:lstStyle/>
          <a:p>
            <a:r>
              <a:rPr lang="tr-TR" sz="1200" dirty="0" smtClean="0">
                <a:latin typeface="Calibri" pitchFamily="34" charset="0"/>
              </a:rPr>
              <a:t>7</a:t>
            </a:r>
            <a:endParaRPr lang="tr-TR" sz="1200" dirty="0">
              <a:latin typeface="Calibri" pitchFamily="34" charset="0"/>
            </a:endParaRPr>
          </a:p>
        </p:txBody>
      </p:sp>
      <p:sp>
        <p:nvSpPr>
          <p:cNvPr id="8" name="7 Metin kutusu"/>
          <p:cNvSpPr txBox="1"/>
          <p:nvPr/>
        </p:nvSpPr>
        <p:spPr>
          <a:xfrm>
            <a:off x="5929322" y="1142984"/>
            <a:ext cx="2928958" cy="1477328"/>
          </a:xfrm>
          <a:prstGeom prst="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16200000" scaled="1"/>
            <a:tileRect/>
          </a:gradFill>
          <a:effectLst>
            <a:glow rad="63500">
              <a:schemeClr val="accent2">
                <a:satMod val="175000"/>
                <a:alpha val="40000"/>
              </a:schemeClr>
            </a:glow>
            <a:outerShdw blurRad="50800" dist="38100" dir="18900000" algn="bl" rotWithShape="0">
              <a:prstClr val="black">
                <a:alpha val="40000"/>
              </a:prstClr>
            </a:outerShdw>
          </a:effectLst>
        </p:spPr>
        <p:txBody>
          <a:bodyPr wrap="square" rtlCol="0">
            <a:spAutoFit/>
          </a:bodyPr>
          <a:lstStyle/>
          <a:p>
            <a:r>
              <a:rPr lang="tr-TR" dirty="0" smtClean="0">
                <a:solidFill>
                  <a:schemeClr val="bg1"/>
                </a:solidFill>
                <a:effectLst>
                  <a:outerShdw blurRad="38100" dist="38100" dir="2700000" algn="tl">
                    <a:srgbClr val="000000">
                      <a:alpha val="43137"/>
                    </a:srgbClr>
                  </a:outerShdw>
                </a:effectLst>
                <a:latin typeface="Calibri" pitchFamily="34" charset="0"/>
              </a:rPr>
              <a:t>İş Bankası’nda insan kaynakları fonksiyonu, </a:t>
            </a:r>
            <a:r>
              <a:rPr lang="tr-TR" dirty="0">
                <a:solidFill>
                  <a:schemeClr val="bg1"/>
                </a:solidFill>
                <a:effectLst>
                  <a:outerShdw blurRad="38100" dist="38100" dir="2700000" algn="tl">
                    <a:srgbClr val="000000">
                      <a:alpha val="43137"/>
                    </a:srgbClr>
                  </a:outerShdw>
                </a:effectLst>
                <a:latin typeface="Calibri" pitchFamily="34" charset="0"/>
              </a:rPr>
              <a:t>iş </a:t>
            </a:r>
            <a:r>
              <a:rPr lang="tr-TR" dirty="0" smtClean="0">
                <a:solidFill>
                  <a:schemeClr val="bg1"/>
                </a:solidFill>
                <a:effectLst>
                  <a:outerShdw blurRad="38100" dist="38100" dir="2700000" algn="tl">
                    <a:srgbClr val="000000">
                      <a:alpha val="43137"/>
                    </a:srgbClr>
                  </a:outerShdw>
                </a:effectLst>
                <a:latin typeface="Calibri" pitchFamily="34" charset="0"/>
              </a:rPr>
              <a:t>birimlerine </a:t>
            </a:r>
            <a:r>
              <a:rPr lang="tr-TR" dirty="0">
                <a:solidFill>
                  <a:schemeClr val="bg1"/>
                </a:solidFill>
                <a:effectLst>
                  <a:outerShdw blurRad="38100" dist="38100" dir="2700000" algn="tl">
                    <a:srgbClr val="000000">
                      <a:alpha val="43137"/>
                    </a:srgbClr>
                  </a:outerShdw>
                </a:effectLst>
                <a:latin typeface="Calibri" pitchFamily="34" charset="0"/>
              </a:rPr>
              <a:t>ve iş sonuçlarına odaklanan entegre </a:t>
            </a:r>
            <a:r>
              <a:rPr lang="tr-TR" dirty="0" smtClean="0">
                <a:solidFill>
                  <a:schemeClr val="bg1"/>
                </a:solidFill>
                <a:effectLst>
                  <a:outerShdw blurRad="38100" dist="38100" dir="2700000" algn="tl">
                    <a:srgbClr val="000000">
                      <a:alpha val="43137"/>
                    </a:srgbClr>
                  </a:outerShdw>
                </a:effectLst>
                <a:latin typeface="Calibri" pitchFamily="34" charset="0"/>
              </a:rPr>
              <a:t>bir şekilde hizmet sunmaktadır.</a:t>
            </a:r>
            <a:endParaRPr lang="tr-TR" dirty="0">
              <a:solidFill>
                <a:schemeClr val="bg1"/>
              </a:solidFill>
              <a:effectLst>
                <a:outerShdw blurRad="38100" dist="38100" dir="2700000" algn="tl">
                  <a:srgbClr val="000000">
                    <a:alpha val="43137"/>
                  </a:srgbClr>
                </a:outerShdw>
              </a:effectLst>
              <a:latin typeface="Calibri" pitchFamily="34" charset="0"/>
            </a:endParaRPr>
          </a:p>
        </p:txBody>
      </p:sp>
    </p:spTree>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30 Grup"/>
          <p:cNvGrpSpPr/>
          <p:nvPr/>
        </p:nvGrpSpPr>
        <p:grpSpPr>
          <a:xfrm>
            <a:off x="214282" y="142852"/>
            <a:ext cx="8715436" cy="4857766"/>
            <a:chOff x="214282" y="1071564"/>
            <a:chExt cx="8715436" cy="4857766"/>
          </a:xfrm>
        </p:grpSpPr>
        <p:sp>
          <p:nvSpPr>
            <p:cNvPr id="3" name="2 Dikdörtgen"/>
            <p:cNvSpPr/>
            <p:nvPr/>
          </p:nvSpPr>
          <p:spPr>
            <a:xfrm>
              <a:off x="3286125" y="1071564"/>
              <a:ext cx="2500312" cy="642937"/>
            </a:xfrm>
            <a:prstGeom prst="rect">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540000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b="1" dirty="0">
                  <a:solidFill>
                    <a:schemeClr val="tx1"/>
                  </a:solidFill>
                  <a:effectLst>
                    <a:outerShdw blurRad="38100" dist="38100" dir="2700000" algn="tl">
                      <a:srgbClr val="000000">
                        <a:alpha val="43137"/>
                      </a:srgbClr>
                    </a:outerShdw>
                  </a:effectLst>
                  <a:latin typeface="Calibri" pitchFamily="34" charset="0"/>
                </a:rPr>
                <a:t>İK FONKSİYONU</a:t>
              </a:r>
            </a:p>
          </p:txBody>
        </p:sp>
        <p:sp>
          <p:nvSpPr>
            <p:cNvPr id="4" name="3 Dikdörtgen"/>
            <p:cNvSpPr/>
            <p:nvPr/>
          </p:nvSpPr>
          <p:spPr bwMode="auto">
            <a:xfrm>
              <a:off x="214312" y="2081214"/>
              <a:ext cx="1857375" cy="5715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400" b="1" dirty="0">
                  <a:latin typeface="Calibri" pitchFamily="34" charset="0"/>
                </a:rPr>
                <a:t>İK Yönetimi Bölümü</a:t>
              </a:r>
            </a:p>
          </p:txBody>
        </p:sp>
        <p:cxnSp>
          <p:nvCxnSpPr>
            <p:cNvPr id="5" name="4 Dirsek Bağlayıcısı"/>
            <p:cNvCxnSpPr>
              <a:stCxn id="3" idx="2"/>
              <a:endCxn id="4" idx="0"/>
            </p:cNvCxnSpPr>
            <p:nvPr/>
          </p:nvCxnSpPr>
          <p:spPr bwMode="auto">
            <a:xfrm rot="5400000">
              <a:off x="2656681" y="200820"/>
              <a:ext cx="366713" cy="3394075"/>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5 Dikdörtgen"/>
            <p:cNvSpPr/>
            <p:nvPr/>
          </p:nvSpPr>
          <p:spPr bwMode="auto">
            <a:xfrm>
              <a:off x="7072312" y="2081214"/>
              <a:ext cx="1857375" cy="571500"/>
            </a:xfrm>
            <a:prstGeom prst="rect">
              <a:avLst/>
            </a:prstGeom>
            <a:gradFill flip="none" rotWithShape="1">
              <a:gsLst>
                <a:gs pos="0">
                  <a:srgbClr val="990099">
                    <a:shade val="30000"/>
                    <a:satMod val="115000"/>
                  </a:srgbClr>
                </a:gs>
                <a:gs pos="50000">
                  <a:srgbClr val="990099">
                    <a:shade val="67500"/>
                    <a:satMod val="115000"/>
                  </a:srgbClr>
                </a:gs>
                <a:gs pos="100000">
                  <a:srgbClr val="990099">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400" b="1" dirty="0">
                  <a:latin typeface="Calibri" pitchFamily="34" charset="0"/>
                </a:rPr>
                <a:t>İK Faaliyetleri Destek Bölümü</a:t>
              </a:r>
            </a:p>
          </p:txBody>
        </p:sp>
        <p:cxnSp>
          <p:nvCxnSpPr>
            <p:cNvPr id="7" name="6 Dirsek Bağlayıcısı"/>
            <p:cNvCxnSpPr>
              <a:stCxn id="3" idx="2"/>
              <a:endCxn id="6" idx="0"/>
            </p:cNvCxnSpPr>
            <p:nvPr/>
          </p:nvCxnSpPr>
          <p:spPr bwMode="auto">
            <a:xfrm rot="16200000" flipH="1">
              <a:off x="6085681" y="165895"/>
              <a:ext cx="366713" cy="3463925"/>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7 Dikdörtgen"/>
            <p:cNvSpPr/>
            <p:nvPr/>
          </p:nvSpPr>
          <p:spPr bwMode="auto">
            <a:xfrm>
              <a:off x="2500312" y="2795589"/>
              <a:ext cx="1857375" cy="571500"/>
            </a:xfrm>
            <a:prstGeom prst="rect">
              <a:avLst/>
            </a:prstGeom>
            <a:gradFill flip="none" rotWithShape="1">
              <a:gsLst>
                <a:gs pos="0">
                  <a:srgbClr val="14B477">
                    <a:shade val="30000"/>
                    <a:satMod val="115000"/>
                  </a:srgbClr>
                </a:gs>
                <a:gs pos="50000">
                  <a:srgbClr val="14B477">
                    <a:shade val="67500"/>
                    <a:satMod val="115000"/>
                  </a:srgbClr>
                </a:gs>
                <a:gs pos="100000">
                  <a:srgbClr val="14B477">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200" b="1" dirty="0">
                  <a:latin typeface="Calibri" pitchFamily="34" charset="0"/>
                </a:rPr>
                <a:t>Eğitim Birimi</a:t>
              </a:r>
            </a:p>
          </p:txBody>
        </p:sp>
        <p:sp>
          <p:nvSpPr>
            <p:cNvPr id="9" name="8 Dikdörtgen"/>
            <p:cNvSpPr/>
            <p:nvPr/>
          </p:nvSpPr>
          <p:spPr bwMode="auto">
            <a:xfrm>
              <a:off x="2500312" y="2081214"/>
              <a:ext cx="1857375" cy="571500"/>
            </a:xfrm>
            <a:prstGeom prst="rect">
              <a:avLst/>
            </a:prstGeom>
            <a:gradFill flip="none" rotWithShape="1">
              <a:gsLst>
                <a:gs pos="0">
                  <a:srgbClr val="0B6543">
                    <a:shade val="30000"/>
                    <a:satMod val="115000"/>
                  </a:srgbClr>
                </a:gs>
                <a:gs pos="50000">
                  <a:srgbClr val="0B6543">
                    <a:shade val="67500"/>
                    <a:satMod val="115000"/>
                  </a:srgbClr>
                </a:gs>
                <a:gs pos="100000">
                  <a:srgbClr val="0B6543">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400" b="1" dirty="0">
                  <a:latin typeface="Calibri" pitchFamily="34" charset="0"/>
                </a:rPr>
                <a:t>Yetenek Yönetimi Bölümü</a:t>
              </a:r>
            </a:p>
          </p:txBody>
        </p:sp>
        <p:sp>
          <p:nvSpPr>
            <p:cNvPr id="10" name="9 Dikdörtgen"/>
            <p:cNvSpPr/>
            <p:nvPr/>
          </p:nvSpPr>
          <p:spPr bwMode="auto">
            <a:xfrm>
              <a:off x="2500312" y="3438526"/>
              <a:ext cx="1857375" cy="571500"/>
            </a:xfrm>
            <a:prstGeom prst="rect">
              <a:avLst/>
            </a:prstGeom>
            <a:gradFill flip="none" rotWithShape="1">
              <a:gsLst>
                <a:gs pos="0">
                  <a:srgbClr val="14B477">
                    <a:shade val="30000"/>
                    <a:satMod val="115000"/>
                  </a:srgbClr>
                </a:gs>
                <a:gs pos="50000">
                  <a:srgbClr val="14B477">
                    <a:shade val="67500"/>
                    <a:satMod val="115000"/>
                  </a:srgbClr>
                </a:gs>
                <a:gs pos="100000">
                  <a:srgbClr val="14B477">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200" b="1" dirty="0">
                  <a:latin typeface="Calibri" pitchFamily="34" charset="0"/>
                </a:rPr>
                <a:t>Yedekleme ve Kariyer Gelişimi Birimi</a:t>
              </a:r>
            </a:p>
          </p:txBody>
        </p:sp>
        <p:sp>
          <p:nvSpPr>
            <p:cNvPr id="11" name="10 Dikdörtgen"/>
            <p:cNvSpPr/>
            <p:nvPr/>
          </p:nvSpPr>
          <p:spPr bwMode="auto">
            <a:xfrm>
              <a:off x="2500312" y="4081464"/>
              <a:ext cx="1857375" cy="571500"/>
            </a:xfrm>
            <a:prstGeom prst="rect">
              <a:avLst/>
            </a:prstGeom>
            <a:gradFill flip="none" rotWithShape="1">
              <a:gsLst>
                <a:gs pos="0">
                  <a:srgbClr val="14B477">
                    <a:shade val="30000"/>
                    <a:satMod val="115000"/>
                  </a:srgbClr>
                </a:gs>
                <a:gs pos="50000">
                  <a:srgbClr val="14B477">
                    <a:shade val="67500"/>
                    <a:satMod val="115000"/>
                  </a:srgbClr>
                </a:gs>
                <a:gs pos="100000">
                  <a:srgbClr val="14B477">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200" b="1" dirty="0">
                  <a:latin typeface="Calibri" pitchFamily="34" charset="0"/>
                </a:rPr>
                <a:t>Çalışan Performansı Yönetimi Birimi</a:t>
              </a:r>
            </a:p>
          </p:txBody>
        </p:sp>
        <p:sp>
          <p:nvSpPr>
            <p:cNvPr id="12" name="11 Dikdörtgen"/>
            <p:cNvSpPr/>
            <p:nvPr/>
          </p:nvSpPr>
          <p:spPr bwMode="auto">
            <a:xfrm>
              <a:off x="2500312" y="4724401"/>
              <a:ext cx="1857375" cy="571500"/>
            </a:xfrm>
            <a:prstGeom prst="rect">
              <a:avLst/>
            </a:prstGeom>
            <a:gradFill flip="none" rotWithShape="1">
              <a:gsLst>
                <a:gs pos="0">
                  <a:srgbClr val="14B477">
                    <a:shade val="30000"/>
                    <a:satMod val="115000"/>
                  </a:srgbClr>
                </a:gs>
                <a:gs pos="50000">
                  <a:srgbClr val="14B477">
                    <a:shade val="67500"/>
                    <a:satMod val="115000"/>
                  </a:srgbClr>
                </a:gs>
                <a:gs pos="100000">
                  <a:srgbClr val="14B477">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200" b="1" dirty="0">
                  <a:latin typeface="Calibri" pitchFamily="34" charset="0"/>
                </a:rPr>
                <a:t>Değerlendirme Merkezi Birimi</a:t>
              </a:r>
            </a:p>
          </p:txBody>
        </p:sp>
        <p:cxnSp>
          <p:nvCxnSpPr>
            <p:cNvPr id="17" name="16 Dirsek Bağlayıcısı"/>
            <p:cNvCxnSpPr>
              <a:stCxn id="3" idx="2"/>
              <a:endCxn id="9" idx="0"/>
            </p:cNvCxnSpPr>
            <p:nvPr/>
          </p:nvCxnSpPr>
          <p:spPr bwMode="auto">
            <a:xfrm rot="5400000">
              <a:off x="3799681" y="1343820"/>
              <a:ext cx="366713" cy="1108075"/>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17 Dikdörtgen"/>
            <p:cNvSpPr/>
            <p:nvPr/>
          </p:nvSpPr>
          <p:spPr bwMode="auto">
            <a:xfrm>
              <a:off x="4783137" y="2081214"/>
              <a:ext cx="1857375" cy="571500"/>
            </a:xfrm>
            <a:prstGeom prst="rect">
              <a:avLst/>
            </a:prstGeom>
            <a:gradFill flip="none" rotWithShape="1">
              <a:gsLst>
                <a:gs pos="0">
                  <a:srgbClr val="CC0000">
                    <a:shade val="30000"/>
                    <a:satMod val="115000"/>
                  </a:srgbClr>
                </a:gs>
                <a:gs pos="50000">
                  <a:srgbClr val="CC0000">
                    <a:shade val="67500"/>
                    <a:satMod val="115000"/>
                  </a:srgbClr>
                </a:gs>
                <a:gs pos="100000">
                  <a:srgbClr val="CC0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400" b="1" dirty="0">
                  <a:latin typeface="Calibri" pitchFamily="34" charset="0"/>
                </a:rPr>
                <a:t>İK İş Ortaklığı Bölümü</a:t>
              </a:r>
            </a:p>
          </p:txBody>
        </p:sp>
        <p:cxnSp>
          <p:nvCxnSpPr>
            <p:cNvPr id="19" name="18 Dirsek Bağlayıcısı"/>
            <p:cNvCxnSpPr>
              <a:stCxn id="3" idx="2"/>
              <a:endCxn id="18" idx="0"/>
            </p:cNvCxnSpPr>
            <p:nvPr/>
          </p:nvCxnSpPr>
          <p:spPr bwMode="auto">
            <a:xfrm rot="16200000" flipH="1">
              <a:off x="4941093" y="1310483"/>
              <a:ext cx="366713" cy="1174750"/>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19 Dikdörtgen"/>
            <p:cNvSpPr/>
            <p:nvPr/>
          </p:nvSpPr>
          <p:spPr bwMode="auto">
            <a:xfrm>
              <a:off x="214282" y="2786058"/>
              <a:ext cx="1857375" cy="571500"/>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200" b="1" dirty="0" smtClean="0">
                  <a:latin typeface="Calibri" pitchFamily="34" charset="0"/>
                </a:rPr>
                <a:t>İşe Alma, Yerleştirme ve Atama Birimi</a:t>
              </a:r>
              <a:endParaRPr lang="tr-TR" sz="1200" b="1" dirty="0">
                <a:latin typeface="Calibri" pitchFamily="34" charset="0"/>
              </a:endParaRPr>
            </a:p>
          </p:txBody>
        </p:sp>
        <p:sp>
          <p:nvSpPr>
            <p:cNvPr id="21" name="20 Dikdörtgen"/>
            <p:cNvSpPr/>
            <p:nvPr/>
          </p:nvSpPr>
          <p:spPr bwMode="auto">
            <a:xfrm>
              <a:off x="214282" y="3429000"/>
              <a:ext cx="1857375" cy="571500"/>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200" b="1" dirty="0" smtClean="0">
                  <a:latin typeface="Calibri" pitchFamily="34" charset="0"/>
                </a:rPr>
                <a:t>Ücret ve Yan Haklar Yönetimi Birimi</a:t>
              </a:r>
              <a:endParaRPr lang="tr-TR" sz="1200" b="1" dirty="0">
                <a:latin typeface="Calibri" pitchFamily="34" charset="0"/>
              </a:endParaRPr>
            </a:p>
          </p:txBody>
        </p:sp>
        <p:sp>
          <p:nvSpPr>
            <p:cNvPr id="22" name="21 Dikdörtgen"/>
            <p:cNvSpPr/>
            <p:nvPr/>
          </p:nvSpPr>
          <p:spPr bwMode="auto">
            <a:xfrm>
              <a:off x="214282" y="4071942"/>
              <a:ext cx="1857375" cy="571500"/>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200" b="1" dirty="0" smtClean="0">
                  <a:latin typeface="Calibri" pitchFamily="34" charset="0"/>
                </a:rPr>
                <a:t>İK İletişimi Birimi</a:t>
              </a:r>
              <a:endParaRPr lang="tr-TR" sz="1200" b="1" dirty="0">
                <a:latin typeface="Calibri" pitchFamily="34" charset="0"/>
              </a:endParaRPr>
            </a:p>
          </p:txBody>
        </p:sp>
        <p:sp>
          <p:nvSpPr>
            <p:cNvPr id="23" name="22 Dikdörtgen"/>
            <p:cNvSpPr/>
            <p:nvPr/>
          </p:nvSpPr>
          <p:spPr bwMode="auto">
            <a:xfrm>
              <a:off x="214282" y="4714888"/>
              <a:ext cx="1857375" cy="571500"/>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200" b="1" dirty="0" smtClean="0">
                  <a:latin typeface="Calibri" pitchFamily="34" charset="0"/>
                </a:rPr>
                <a:t>İK Uygulamaları Birimi</a:t>
              </a:r>
              <a:endParaRPr lang="tr-TR" sz="1200" b="1" dirty="0">
                <a:latin typeface="Calibri" pitchFamily="34" charset="0"/>
              </a:endParaRPr>
            </a:p>
          </p:txBody>
        </p:sp>
        <p:sp>
          <p:nvSpPr>
            <p:cNvPr id="24" name="23 Dikdörtgen"/>
            <p:cNvSpPr/>
            <p:nvPr/>
          </p:nvSpPr>
          <p:spPr bwMode="auto">
            <a:xfrm>
              <a:off x="214282" y="5357830"/>
              <a:ext cx="1857375" cy="571500"/>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200" b="1" dirty="0" smtClean="0">
                  <a:latin typeface="Calibri" pitchFamily="34" charset="0"/>
                </a:rPr>
                <a:t>İK İç Mevzuat ve Uyum Birimi</a:t>
              </a:r>
              <a:endParaRPr lang="tr-TR" sz="1200" b="1" dirty="0">
                <a:latin typeface="Calibri" pitchFamily="34" charset="0"/>
              </a:endParaRPr>
            </a:p>
          </p:txBody>
        </p:sp>
        <p:sp>
          <p:nvSpPr>
            <p:cNvPr id="25" name="24 Dikdörtgen"/>
            <p:cNvSpPr/>
            <p:nvPr/>
          </p:nvSpPr>
          <p:spPr bwMode="auto">
            <a:xfrm>
              <a:off x="4786327" y="2786062"/>
              <a:ext cx="1857375" cy="571500"/>
            </a:xfrm>
            <a:prstGeom prst="rect">
              <a:avLst/>
            </a:prstGeom>
            <a:gradFill flip="none" rotWithShape="1">
              <a:gsLst>
                <a:gs pos="0">
                  <a:srgbClr val="F35353">
                    <a:shade val="30000"/>
                    <a:satMod val="115000"/>
                  </a:srgbClr>
                </a:gs>
                <a:gs pos="50000">
                  <a:srgbClr val="F35353">
                    <a:shade val="67500"/>
                    <a:satMod val="115000"/>
                  </a:srgbClr>
                </a:gs>
                <a:gs pos="100000">
                  <a:srgbClr val="F35353">
                    <a:shade val="100000"/>
                    <a:satMod val="115000"/>
                  </a:srgb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200" b="1" dirty="0" smtClean="0">
                  <a:latin typeface="Calibri" pitchFamily="34" charset="0"/>
                </a:rPr>
                <a:t>İş Birimleri ve Şubeler İş Ortaklığı</a:t>
              </a:r>
              <a:endParaRPr lang="tr-TR" sz="1200" b="1" dirty="0">
                <a:latin typeface="Calibri" pitchFamily="34" charset="0"/>
              </a:endParaRPr>
            </a:p>
          </p:txBody>
        </p:sp>
        <p:sp>
          <p:nvSpPr>
            <p:cNvPr id="26" name="25 Dikdörtgen"/>
            <p:cNvSpPr/>
            <p:nvPr/>
          </p:nvSpPr>
          <p:spPr bwMode="auto">
            <a:xfrm>
              <a:off x="4786314" y="3429004"/>
              <a:ext cx="1857375" cy="571500"/>
            </a:xfrm>
            <a:prstGeom prst="rect">
              <a:avLst/>
            </a:prstGeom>
            <a:gradFill flip="none" rotWithShape="1">
              <a:gsLst>
                <a:gs pos="0">
                  <a:srgbClr val="F35353">
                    <a:shade val="30000"/>
                    <a:satMod val="115000"/>
                  </a:srgbClr>
                </a:gs>
                <a:gs pos="50000">
                  <a:srgbClr val="F35353">
                    <a:shade val="67500"/>
                    <a:satMod val="115000"/>
                  </a:srgbClr>
                </a:gs>
                <a:gs pos="100000">
                  <a:srgbClr val="F35353">
                    <a:shade val="100000"/>
                    <a:satMod val="115000"/>
                  </a:srgb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200" b="1" dirty="0" smtClean="0">
                  <a:latin typeface="Calibri" pitchFamily="34" charset="0"/>
                </a:rPr>
                <a:t>Kurumsal İş Ortaklığı</a:t>
              </a:r>
              <a:endParaRPr lang="tr-TR" sz="1200" b="1" dirty="0">
                <a:latin typeface="Calibri" pitchFamily="34" charset="0"/>
              </a:endParaRPr>
            </a:p>
          </p:txBody>
        </p:sp>
        <p:sp>
          <p:nvSpPr>
            <p:cNvPr id="27" name="26 Dikdörtgen"/>
            <p:cNvSpPr/>
            <p:nvPr/>
          </p:nvSpPr>
          <p:spPr bwMode="auto">
            <a:xfrm>
              <a:off x="7072343" y="2786058"/>
              <a:ext cx="1857375" cy="571500"/>
            </a:xfrm>
            <a:prstGeom prst="rect">
              <a:avLst/>
            </a:prstGeom>
            <a:gradFill flip="none" rotWithShape="1">
              <a:gsLst>
                <a:gs pos="0">
                  <a:srgbClr val="CC00FF">
                    <a:shade val="30000"/>
                    <a:satMod val="115000"/>
                  </a:srgbClr>
                </a:gs>
                <a:gs pos="50000">
                  <a:srgbClr val="CC00FF">
                    <a:shade val="67500"/>
                    <a:satMod val="115000"/>
                  </a:srgbClr>
                </a:gs>
                <a:gs pos="100000">
                  <a:srgbClr val="CC00FF">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200" b="1" dirty="0" smtClean="0">
                  <a:latin typeface="Calibri" pitchFamily="34" charset="0"/>
                </a:rPr>
                <a:t>Sosyal İşler Birimi</a:t>
              </a:r>
              <a:endParaRPr lang="tr-TR" sz="1200" b="1" dirty="0">
                <a:latin typeface="Calibri" pitchFamily="34" charset="0"/>
              </a:endParaRPr>
            </a:p>
          </p:txBody>
        </p:sp>
        <p:sp>
          <p:nvSpPr>
            <p:cNvPr id="28" name="27 Dikdörtgen"/>
            <p:cNvSpPr/>
            <p:nvPr/>
          </p:nvSpPr>
          <p:spPr bwMode="auto">
            <a:xfrm>
              <a:off x="7072330" y="3429004"/>
              <a:ext cx="1857375" cy="571500"/>
            </a:xfrm>
            <a:prstGeom prst="rect">
              <a:avLst/>
            </a:prstGeom>
            <a:gradFill flip="none" rotWithShape="1">
              <a:gsLst>
                <a:gs pos="0">
                  <a:srgbClr val="CC00FF">
                    <a:shade val="30000"/>
                    <a:satMod val="115000"/>
                  </a:srgbClr>
                </a:gs>
                <a:gs pos="50000">
                  <a:srgbClr val="CC00FF">
                    <a:shade val="67500"/>
                    <a:satMod val="115000"/>
                  </a:srgbClr>
                </a:gs>
                <a:gs pos="100000">
                  <a:srgbClr val="CC00FF">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200" b="1" dirty="0" smtClean="0">
                  <a:latin typeface="Calibri" pitchFamily="34" charset="0"/>
                </a:rPr>
                <a:t>İK Yardım Masası</a:t>
              </a:r>
              <a:endParaRPr lang="tr-TR" sz="1200" b="1" dirty="0">
                <a:latin typeface="Calibri" pitchFamily="34" charset="0"/>
              </a:endParaRPr>
            </a:p>
          </p:txBody>
        </p:sp>
        <p:sp>
          <p:nvSpPr>
            <p:cNvPr id="29" name="28 Dikdörtgen"/>
            <p:cNvSpPr/>
            <p:nvPr/>
          </p:nvSpPr>
          <p:spPr bwMode="auto">
            <a:xfrm>
              <a:off x="7072330" y="4071942"/>
              <a:ext cx="1857375" cy="571500"/>
            </a:xfrm>
            <a:prstGeom prst="rect">
              <a:avLst/>
            </a:prstGeom>
            <a:gradFill flip="none" rotWithShape="1">
              <a:gsLst>
                <a:gs pos="0">
                  <a:srgbClr val="CC00FF">
                    <a:shade val="30000"/>
                    <a:satMod val="115000"/>
                  </a:srgbClr>
                </a:gs>
                <a:gs pos="50000">
                  <a:srgbClr val="CC00FF">
                    <a:shade val="67500"/>
                    <a:satMod val="115000"/>
                  </a:srgbClr>
                </a:gs>
                <a:gs pos="100000">
                  <a:srgbClr val="CC00FF">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200" b="1" dirty="0" smtClean="0">
                  <a:latin typeface="Calibri" pitchFamily="34" charset="0"/>
                </a:rPr>
                <a:t>İK </a:t>
              </a:r>
              <a:r>
                <a:rPr lang="tr-TR" sz="1200" b="1" dirty="0" err="1" smtClean="0">
                  <a:latin typeface="Calibri" pitchFamily="34" charset="0"/>
                </a:rPr>
                <a:t>Operasyonel</a:t>
              </a:r>
              <a:r>
                <a:rPr lang="tr-TR" sz="1200" b="1" dirty="0" smtClean="0">
                  <a:latin typeface="Calibri" pitchFamily="34" charset="0"/>
                </a:rPr>
                <a:t> Faaliyetler Birimi</a:t>
              </a:r>
              <a:endParaRPr lang="tr-TR" sz="1200" b="1" dirty="0">
                <a:latin typeface="Calibri" pitchFamily="34" charset="0"/>
              </a:endParaRPr>
            </a:p>
          </p:txBody>
        </p:sp>
      </p:grpSp>
      <p:sp>
        <p:nvSpPr>
          <p:cNvPr id="32" name="31 Metin kutusu"/>
          <p:cNvSpPr txBox="1"/>
          <p:nvPr/>
        </p:nvSpPr>
        <p:spPr>
          <a:xfrm>
            <a:off x="285720" y="5143512"/>
            <a:ext cx="8572560" cy="954107"/>
          </a:xfrm>
          <a:prstGeom prst="rect">
            <a:avLst/>
          </a:prstGeom>
          <a:noFill/>
        </p:spPr>
        <p:txBody>
          <a:bodyPr wrap="square" rtlCol="0">
            <a:spAutoFit/>
          </a:bodyPr>
          <a:lstStyle/>
          <a:p>
            <a:pPr algn="ctr"/>
            <a:r>
              <a:rPr lang="tr-TR" sz="1400" dirty="0" smtClean="0">
                <a:latin typeface="Calibri" pitchFamily="34" charset="0"/>
              </a:rPr>
              <a:t>İK fonksiyonu</a:t>
            </a:r>
            <a:r>
              <a:rPr lang="tr-TR" sz="1400" dirty="0">
                <a:latin typeface="Calibri" pitchFamily="34" charset="0"/>
              </a:rPr>
              <a:t>, </a:t>
            </a:r>
            <a:r>
              <a:rPr lang="tr-TR" sz="1400" dirty="0" smtClean="0">
                <a:latin typeface="Calibri" pitchFamily="34" charset="0"/>
              </a:rPr>
              <a:t>işbirliği içinde, entegre şekilde çalışan dört bölüm </a:t>
            </a:r>
            <a:r>
              <a:rPr lang="tr-TR" sz="1400" dirty="0">
                <a:latin typeface="Calibri" pitchFamily="34" charset="0"/>
              </a:rPr>
              <a:t>olarak faaliyet göstermektedir</a:t>
            </a:r>
            <a:r>
              <a:rPr lang="tr-TR" sz="1400" dirty="0" smtClean="0">
                <a:latin typeface="Calibri" pitchFamily="34" charset="0"/>
              </a:rPr>
              <a:t>.</a:t>
            </a:r>
          </a:p>
          <a:p>
            <a:pPr algn="ctr"/>
            <a:endParaRPr lang="tr-TR" sz="1400" dirty="0">
              <a:latin typeface="Calibri" pitchFamily="34" charset="0"/>
            </a:endParaRPr>
          </a:p>
          <a:p>
            <a:pPr algn="ctr"/>
            <a:r>
              <a:rPr lang="tr-TR" sz="1400" dirty="0" smtClean="0">
                <a:latin typeface="Calibri" pitchFamily="34" charset="0"/>
              </a:rPr>
              <a:t>İK Faaliyetleri Destek Bölümü Ortak Servis Merkezi (</a:t>
            </a:r>
            <a:r>
              <a:rPr lang="tr-TR" sz="1400" dirty="0" err="1" smtClean="0">
                <a:latin typeface="Calibri" pitchFamily="34" charset="0"/>
              </a:rPr>
              <a:t>Shared</a:t>
            </a:r>
            <a:r>
              <a:rPr lang="tr-TR" sz="1400" dirty="0" smtClean="0">
                <a:latin typeface="Calibri" pitchFamily="34" charset="0"/>
              </a:rPr>
              <a:t> Service </a:t>
            </a:r>
            <a:r>
              <a:rPr lang="tr-TR" sz="1400" dirty="0" err="1" smtClean="0">
                <a:latin typeface="Calibri" pitchFamily="34" charset="0"/>
              </a:rPr>
              <a:t>Center</a:t>
            </a:r>
            <a:r>
              <a:rPr lang="tr-TR" sz="1400" dirty="0" smtClean="0">
                <a:latin typeface="Calibri" pitchFamily="34" charset="0"/>
              </a:rPr>
              <a:t>), Yetenek Yönetimi ve İK Yönetimi Bölümleri ise Uzmanlık Merkezleri (</a:t>
            </a:r>
            <a:r>
              <a:rPr lang="tr-TR" sz="1400" dirty="0" err="1" smtClean="0">
                <a:latin typeface="Calibri" pitchFamily="34" charset="0"/>
              </a:rPr>
              <a:t>Centers</a:t>
            </a:r>
            <a:r>
              <a:rPr lang="tr-TR" sz="1400" dirty="0" smtClean="0">
                <a:latin typeface="Calibri" pitchFamily="34" charset="0"/>
              </a:rPr>
              <a:t> of </a:t>
            </a:r>
            <a:r>
              <a:rPr lang="tr-TR" sz="1400" dirty="0" err="1" smtClean="0">
                <a:latin typeface="Calibri" pitchFamily="34" charset="0"/>
              </a:rPr>
              <a:t>Excellence</a:t>
            </a:r>
            <a:r>
              <a:rPr lang="tr-TR" sz="1400" dirty="0" smtClean="0">
                <a:latin typeface="Calibri" pitchFamily="34" charset="0"/>
              </a:rPr>
              <a:t>) olarak konumlandırılmıştır.</a:t>
            </a:r>
            <a:endParaRPr lang="tr-TR" sz="1400" dirty="0">
              <a:latin typeface="Calibri" pitchFamily="34" charset="0"/>
            </a:endParaRPr>
          </a:p>
        </p:txBody>
      </p:sp>
      <p:sp>
        <p:nvSpPr>
          <p:cNvPr id="30" name="29 Metin kutusu"/>
          <p:cNvSpPr txBox="1"/>
          <p:nvPr/>
        </p:nvSpPr>
        <p:spPr>
          <a:xfrm>
            <a:off x="8786842" y="6429396"/>
            <a:ext cx="263214" cy="276999"/>
          </a:xfrm>
          <a:prstGeom prst="rect">
            <a:avLst/>
          </a:prstGeom>
          <a:noFill/>
        </p:spPr>
        <p:txBody>
          <a:bodyPr wrap="none" rtlCol="0">
            <a:spAutoFit/>
          </a:bodyPr>
          <a:lstStyle/>
          <a:p>
            <a:r>
              <a:rPr lang="tr-TR" sz="1200" dirty="0" smtClean="0">
                <a:latin typeface="Calibri" pitchFamily="34" charset="0"/>
              </a:rPr>
              <a:t>8</a:t>
            </a:r>
            <a:endParaRPr lang="tr-TR" sz="1200" dirty="0">
              <a:latin typeface="Calibri" pitchFamily="34" charset="0"/>
            </a:endParaRPr>
          </a:p>
        </p:txBody>
      </p:sp>
    </p:spTree>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4"/>
          <p:cNvSpPr txBox="1">
            <a:spLocks noChangeArrowheads="1"/>
          </p:cNvSpPr>
          <p:nvPr/>
        </p:nvSpPr>
        <p:spPr>
          <a:xfrm>
            <a:off x="142844" y="71414"/>
            <a:ext cx="8643998" cy="71438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chemeClr val="accent6">
                    <a:lumMod val="75000"/>
                  </a:schemeClr>
                </a:solidFill>
                <a:effectLst>
                  <a:outerShdw blurRad="38100" dist="38100" dir="2700000" algn="tl">
                    <a:srgbClr val="000000">
                      <a:alpha val="43137"/>
                    </a:srgbClr>
                  </a:outerShdw>
                </a:effectLst>
                <a:uLnTx/>
                <a:uFillTx/>
                <a:latin typeface="Calibri" pitchFamily="34" charset="0"/>
                <a:ea typeface="+mj-ea"/>
                <a:cs typeface="+mj-cs"/>
              </a:rPr>
              <a:t>Misyon, Vizyon ve Çalışma Değerlerimiz</a:t>
            </a:r>
            <a:endParaRPr kumimoji="0" lang="en-US" sz="3600" b="1" i="0" u="none" strike="noStrike" kern="1200" cap="none" spc="0" normalizeH="0" baseline="0" noProof="0" dirty="0" smtClean="0">
              <a:ln>
                <a:noFill/>
              </a:ln>
              <a:solidFill>
                <a:schemeClr val="accent6">
                  <a:lumMod val="75000"/>
                </a:schemeClr>
              </a:solidFill>
              <a:effectLst>
                <a:outerShdw blurRad="38100" dist="38100" dir="2700000" algn="tl">
                  <a:srgbClr val="000000">
                    <a:alpha val="43137"/>
                  </a:srgbClr>
                </a:outerShdw>
              </a:effectLst>
              <a:uLnTx/>
              <a:uFillTx/>
              <a:latin typeface="Calibri" pitchFamily="34" charset="0"/>
              <a:ea typeface="+mj-ea"/>
              <a:cs typeface="+mj-cs"/>
            </a:endParaRPr>
          </a:p>
        </p:txBody>
      </p:sp>
      <p:sp>
        <p:nvSpPr>
          <p:cNvPr id="46" name="45 Metin kutusu"/>
          <p:cNvSpPr txBox="1"/>
          <p:nvPr/>
        </p:nvSpPr>
        <p:spPr>
          <a:xfrm>
            <a:off x="2357422" y="1357298"/>
            <a:ext cx="6429420" cy="1077218"/>
          </a:xfrm>
          <a:prstGeom prst="rect">
            <a:avLst/>
          </a:prstGeom>
          <a:noFill/>
        </p:spPr>
        <p:txBody>
          <a:bodyPr wrap="square" rtlCol="0">
            <a:spAutoFit/>
          </a:bodyPr>
          <a:lstStyle/>
          <a:p>
            <a:r>
              <a:rPr lang="en-GB" sz="1600" dirty="0" err="1" smtClean="0">
                <a:latin typeface="Calibri" pitchFamily="34" charset="0"/>
              </a:rPr>
              <a:t>Yüksek</a:t>
            </a:r>
            <a:r>
              <a:rPr lang="en-GB" sz="1600" dirty="0" smtClean="0">
                <a:latin typeface="Calibri" pitchFamily="34" charset="0"/>
              </a:rPr>
              <a:t> </a:t>
            </a:r>
            <a:r>
              <a:rPr lang="en-GB" sz="1600" dirty="0" err="1" smtClean="0">
                <a:latin typeface="Calibri" pitchFamily="34" charset="0"/>
              </a:rPr>
              <a:t>performans</a:t>
            </a:r>
            <a:r>
              <a:rPr lang="en-GB" sz="1600" dirty="0" smtClean="0">
                <a:latin typeface="Calibri" pitchFamily="34" charset="0"/>
              </a:rPr>
              <a:t> </a:t>
            </a:r>
            <a:r>
              <a:rPr lang="en-GB" sz="1600" dirty="0" err="1" smtClean="0">
                <a:latin typeface="Calibri" pitchFamily="34" charset="0"/>
              </a:rPr>
              <a:t>kültürünü</a:t>
            </a:r>
            <a:r>
              <a:rPr lang="en-GB" sz="1600" dirty="0" smtClean="0">
                <a:latin typeface="Calibri" pitchFamily="34" charset="0"/>
              </a:rPr>
              <a:t> </a:t>
            </a:r>
            <a:r>
              <a:rPr lang="en-GB" sz="1600" dirty="0" err="1" smtClean="0">
                <a:latin typeface="Calibri" pitchFamily="34" charset="0"/>
              </a:rPr>
              <a:t>yerleştirmek</a:t>
            </a:r>
            <a:r>
              <a:rPr lang="en-GB" sz="1600" dirty="0" smtClean="0">
                <a:latin typeface="Calibri" pitchFamily="34" charset="0"/>
              </a:rPr>
              <a:t> ve </a:t>
            </a:r>
            <a:r>
              <a:rPr lang="en-GB" sz="1600" dirty="0" err="1" smtClean="0">
                <a:latin typeface="Calibri" pitchFamily="34" charset="0"/>
              </a:rPr>
              <a:t>üstün</a:t>
            </a:r>
            <a:r>
              <a:rPr lang="en-GB" sz="1600" dirty="0" smtClean="0">
                <a:latin typeface="Calibri" pitchFamily="34" charset="0"/>
              </a:rPr>
              <a:t> </a:t>
            </a:r>
            <a:r>
              <a:rPr lang="en-GB" sz="1600" dirty="0" err="1" smtClean="0">
                <a:latin typeface="Calibri" pitchFamily="34" charset="0"/>
              </a:rPr>
              <a:t>iş</a:t>
            </a:r>
            <a:r>
              <a:rPr lang="en-GB" sz="1600" dirty="0" smtClean="0">
                <a:latin typeface="Calibri" pitchFamily="34" charset="0"/>
              </a:rPr>
              <a:t> </a:t>
            </a:r>
            <a:r>
              <a:rPr lang="en-GB" sz="1600" dirty="0" err="1" smtClean="0">
                <a:latin typeface="Calibri" pitchFamily="34" charset="0"/>
              </a:rPr>
              <a:t>sonuçlarına</a:t>
            </a:r>
            <a:r>
              <a:rPr lang="en-GB" sz="1600" dirty="0" smtClean="0">
                <a:latin typeface="Calibri" pitchFamily="34" charset="0"/>
              </a:rPr>
              <a:t> </a:t>
            </a:r>
            <a:r>
              <a:rPr lang="en-GB" sz="1600" dirty="0" err="1" smtClean="0">
                <a:latin typeface="Calibri" pitchFamily="34" charset="0"/>
              </a:rPr>
              <a:t>ulaşmak</a:t>
            </a:r>
            <a:r>
              <a:rPr lang="en-GB" sz="1600" dirty="0" smtClean="0">
                <a:latin typeface="Calibri" pitchFamily="34" charset="0"/>
              </a:rPr>
              <a:t> </a:t>
            </a:r>
            <a:r>
              <a:rPr lang="en-GB" sz="1600" dirty="0" err="1" smtClean="0">
                <a:latin typeface="Calibri" pitchFamily="34" charset="0"/>
              </a:rPr>
              <a:t>için</a:t>
            </a:r>
            <a:r>
              <a:rPr lang="en-GB" sz="1600" dirty="0" smtClean="0">
                <a:latin typeface="Calibri" pitchFamily="34" charset="0"/>
              </a:rPr>
              <a:t> </a:t>
            </a:r>
            <a:r>
              <a:rPr lang="en-GB" sz="1600" dirty="0" err="1" smtClean="0">
                <a:latin typeface="Calibri" pitchFamily="34" charset="0"/>
              </a:rPr>
              <a:t>Bankamıza</a:t>
            </a:r>
            <a:r>
              <a:rPr lang="en-GB" sz="1600" dirty="0" smtClean="0">
                <a:latin typeface="Calibri" pitchFamily="34" charset="0"/>
              </a:rPr>
              <a:t> </a:t>
            </a:r>
            <a:r>
              <a:rPr lang="en-GB" sz="1600" dirty="0" err="1" smtClean="0">
                <a:latin typeface="Calibri" pitchFamily="34" charset="0"/>
              </a:rPr>
              <a:t>nitelikli</a:t>
            </a:r>
            <a:r>
              <a:rPr lang="en-GB" sz="1600" dirty="0" smtClean="0">
                <a:latin typeface="Calibri" pitchFamily="34" charset="0"/>
              </a:rPr>
              <a:t> </a:t>
            </a:r>
            <a:r>
              <a:rPr lang="en-GB" sz="1600" dirty="0" err="1" smtClean="0">
                <a:latin typeface="Calibri" pitchFamily="34" charset="0"/>
              </a:rPr>
              <a:t>insan</a:t>
            </a:r>
            <a:r>
              <a:rPr lang="en-GB" sz="1600" dirty="0" smtClean="0">
                <a:latin typeface="Calibri" pitchFamily="34" charset="0"/>
              </a:rPr>
              <a:t> </a:t>
            </a:r>
            <a:r>
              <a:rPr lang="en-GB" sz="1600" dirty="0" err="1" smtClean="0">
                <a:latin typeface="Calibri" pitchFamily="34" charset="0"/>
              </a:rPr>
              <a:t>kaynağı</a:t>
            </a:r>
            <a:r>
              <a:rPr lang="en-GB" sz="1600" dirty="0" smtClean="0">
                <a:latin typeface="Calibri" pitchFamily="34" charset="0"/>
              </a:rPr>
              <a:t> </a:t>
            </a:r>
            <a:r>
              <a:rPr lang="en-GB" sz="1600" dirty="0" err="1" smtClean="0">
                <a:latin typeface="Calibri" pitchFamily="34" charset="0"/>
              </a:rPr>
              <a:t>kazandıran</a:t>
            </a:r>
            <a:r>
              <a:rPr lang="en-GB" sz="1600" dirty="0" smtClean="0">
                <a:latin typeface="Calibri" pitchFamily="34" charset="0"/>
              </a:rPr>
              <a:t> ve </a:t>
            </a:r>
            <a:r>
              <a:rPr lang="en-GB" sz="1600" dirty="0" err="1" smtClean="0">
                <a:latin typeface="Calibri" pitchFamily="34" charset="0"/>
              </a:rPr>
              <a:t>geliştiren</a:t>
            </a:r>
            <a:r>
              <a:rPr lang="en-GB" sz="1600" dirty="0" smtClean="0">
                <a:latin typeface="Calibri" pitchFamily="34" charset="0"/>
              </a:rPr>
              <a:t> </a:t>
            </a:r>
            <a:r>
              <a:rPr lang="en-GB" sz="1600" dirty="0" err="1" smtClean="0">
                <a:latin typeface="Calibri" pitchFamily="34" charset="0"/>
              </a:rPr>
              <a:t>yenilikçi</a:t>
            </a:r>
            <a:r>
              <a:rPr lang="en-GB" sz="1600" dirty="0" smtClean="0">
                <a:latin typeface="Calibri" pitchFamily="34" charset="0"/>
              </a:rPr>
              <a:t> </a:t>
            </a:r>
            <a:r>
              <a:rPr lang="en-GB" sz="1600" dirty="0" err="1" smtClean="0">
                <a:latin typeface="Calibri" pitchFamily="34" charset="0"/>
              </a:rPr>
              <a:t>yetenek</a:t>
            </a:r>
            <a:r>
              <a:rPr lang="en-GB" sz="1600" dirty="0" smtClean="0">
                <a:latin typeface="Calibri" pitchFamily="34" charset="0"/>
              </a:rPr>
              <a:t> </a:t>
            </a:r>
            <a:r>
              <a:rPr lang="en-GB" sz="1600" dirty="0" err="1" smtClean="0">
                <a:latin typeface="Calibri" pitchFamily="34" charset="0"/>
              </a:rPr>
              <a:t>yönetimi</a:t>
            </a:r>
            <a:r>
              <a:rPr lang="en-GB" sz="1600" dirty="0" smtClean="0">
                <a:latin typeface="Calibri" pitchFamily="34" charset="0"/>
              </a:rPr>
              <a:t> </a:t>
            </a:r>
            <a:r>
              <a:rPr lang="en-GB" sz="1600" dirty="0" err="1" smtClean="0">
                <a:latin typeface="Calibri" pitchFamily="34" charset="0"/>
              </a:rPr>
              <a:t>uygulamaları</a:t>
            </a:r>
            <a:r>
              <a:rPr lang="en-GB" sz="1600" dirty="0" smtClean="0">
                <a:latin typeface="Calibri" pitchFamily="34" charset="0"/>
              </a:rPr>
              <a:t> </a:t>
            </a:r>
            <a:r>
              <a:rPr lang="en-GB" sz="1600" dirty="0" err="1" smtClean="0">
                <a:latin typeface="Calibri" pitchFamily="34" charset="0"/>
              </a:rPr>
              <a:t>sunarız</a:t>
            </a:r>
            <a:r>
              <a:rPr lang="en-GB" sz="1600" dirty="0" smtClean="0">
                <a:latin typeface="Calibri" pitchFamily="34" charset="0"/>
              </a:rPr>
              <a:t>. </a:t>
            </a:r>
            <a:r>
              <a:rPr lang="en-GB" sz="1600" dirty="0" err="1" smtClean="0">
                <a:latin typeface="Calibri" pitchFamily="34" charset="0"/>
              </a:rPr>
              <a:t>Birimlerimizin</a:t>
            </a:r>
            <a:r>
              <a:rPr lang="en-GB" sz="1600" dirty="0" smtClean="0">
                <a:latin typeface="Calibri" pitchFamily="34" charset="0"/>
              </a:rPr>
              <a:t> </a:t>
            </a:r>
            <a:r>
              <a:rPr lang="en-GB" sz="1600" dirty="0" err="1" smtClean="0">
                <a:latin typeface="Calibri" pitchFamily="34" charset="0"/>
              </a:rPr>
              <a:t>güvenilir</a:t>
            </a:r>
            <a:r>
              <a:rPr lang="en-GB" sz="1600" dirty="0" smtClean="0">
                <a:latin typeface="Calibri" pitchFamily="34" charset="0"/>
              </a:rPr>
              <a:t> </a:t>
            </a:r>
            <a:r>
              <a:rPr lang="en-GB" sz="1600" dirty="0" err="1" smtClean="0">
                <a:latin typeface="Calibri" pitchFamily="34" charset="0"/>
              </a:rPr>
              <a:t>iş</a:t>
            </a:r>
            <a:r>
              <a:rPr lang="en-GB" sz="1600" dirty="0" smtClean="0">
                <a:latin typeface="Calibri" pitchFamily="34" charset="0"/>
              </a:rPr>
              <a:t> </a:t>
            </a:r>
            <a:r>
              <a:rPr lang="en-GB" sz="1600" dirty="0" err="1" smtClean="0">
                <a:latin typeface="Calibri" pitchFamily="34" charset="0"/>
              </a:rPr>
              <a:t>ortağı</a:t>
            </a:r>
            <a:r>
              <a:rPr lang="en-GB" sz="1600" dirty="0" smtClean="0">
                <a:latin typeface="Calibri" pitchFamily="34" charset="0"/>
              </a:rPr>
              <a:t> </a:t>
            </a:r>
            <a:r>
              <a:rPr lang="en-GB" sz="1600" dirty="0" err="1" smtClean="0">
                <a:latin typeface="Calibri" pitchFamily="34" charset="0"/>
              </a:rPr>
              <a:t>olarak</a:t>
            </a:r>
            <a:r>
              <a:rPr lang="en-GB" sz="1600" dirty="0" smtClean="0">
                <a:latin typeface="Calibri" pitchFamily="34" charset="0"/>
              </a:rPr>
              <a:t> </a:t>
            </a:r>
            <a:r>
              <a:rPr lang="en-GB" sz="1600" dirty="0" err="1" smtClean="0">
                <a:latin typeface="Calibri" pitchFamily="34" charset="0"/>
              </a:rPr>
              <a:t>Bankamızın</a:t>
            </a:r>
            <a:r>
              <a:rPr lang="en-GB" sz="1600" dirty="0" smtClean="0">
                <a:latin typeface="Calibri" pitchFamily="34" charset="0"/>
              </a:rPr>
              <a:t> her </a:t>
            </a:r>
            <a:r>
              <a:rPr lang="en-GB" sz="1600" dirty="0" err="1" smtClean="0">
                <a:latin typeface="Calibri" pitchFamily="34" charset="0"/>
              </a:rPr>
              <a:t>alanda</a:t>
            </a:r>
            <a:r>
              <a:rPr lang="en-GB" sz="1600" dirty="0" smtClean="0">
                <a:latin typeface="Calibri" pitchFamily="34" charset="0"/>
              </a:rPr>
              <a:t> </a:t>
            </a:r>
            <a:r>
              <a:rPr lang="en-GB" sz="1600" dirty="0" err="1" smtClean="0">
                <a:latin typeface="Calibri" pitchFamily="34" charset="0"/>
              </a:rPr>
              <a:t>başarılı</a:t>
            </a:r>
            <a:r>
              <a:rPr lang="en-GB" sz="1600" dirty="0" smtClean="0">
                <a:latin typeface="Calibri" pitchFamily="34" charset="0"/>
              </a:rPr>
              <a:t> </a:t>
            </a:r>
            <a:r>
              <a:rPr lang="en-GB" sz="1600" dirty="0" err="1" smtClean="0">
                <a:latin typeface="Calibri" pitchFamily="34" charset="0"/>
              </a:rPr>
              <a:t>olmasını</a:t>
            </a:r>
            <a:r>
              <a:rPr lang="en-GB" sz="1600" dirty="0" smtClean="0">
                <a:latin typeface="Calibri" pitchFamily="34" charset="0"/>
              </a:rPr>
              <a:t> </a:t>
            </a:r>
            <a:r>
              <a:rPr lang="en-GB" sz="1600" dirty="0" err="1" smtClean="0">
                <a:latin typeface="Calibri" pitchFamily="34" charset="0"/>
              </a:rPr>
              <a:t>sağlarız</a:t>
            </a:r>
            <a:r>
              <a:rPr lang="en-GB" sz="1600" dirty="0" smtClean="0">
                <a:latin typeface="Calibri" pitchFamily="34" charset="0"/>
              </a:rPr>
              <a:t>.</a:t>
            </a:r>
            <a:endParaRPr lang="tr-TR" sz="1600" dirty="0" smtClean="0">
              <a:latin typeface="Calibri" pitchFamily="34" charset="0"/>
            </a:endParaRPr>
          </a:p>
        </p:txBody>
      </p:sp>
      <p:sp>
        <p:nvSpPr>
          <p:cNvPr id="47" name="46 Metin kutusu"/>
          <p:cNvSpPr txBox="1"/>
          <p:nvPr/>
        </p:nvSpPr>
        <p:spPr>
          <a:xfrm>
            <a:off x="4786314" y="4010103"/>
            <a:ext cx="4000528" cy="2062103"/>
          </a:xfrm>
          <a:prstGeom prst="rect">
            <a:avLst/>
          </a:prstGeom>
          <a:noFill/>
        </p:spPr>
        <p:txBody>
          <a:bodyPr wrap="square" rtlCol="0">
            <a:spAutoFit/>
          </a:bodyPr>
          <a:lstStyle/>
          <a:p>
            <a:pPr>
              <a:buFont typeface="Wingdings" pitchFamily="2" charset="2"/>
              <a:buChar char="q"/>
            </a:pPr>
            <a:r>
              <a:rPr lang="tr-TR" sz="1600" dirty="0" smtClean="0">
                <a:latin typeface="Calibri" pitchFamily="34" charset="0"/>
              </a:rPr>
              <a:t>   İş ve Strateji Odaklılık</a:t>
            </a:r>
          </a:p>
          <a:p>
            <a:pPr>
              <a:buFont typeface="Wingdings" pitchFamily="2" charset="2"/>
              <a:buChar char="q"/>
            </a:pPr>
            <a:r>
              <a:rPr lang="tr-TR" sz="1600" dirty="0" smtClean="0">
                <a:latin typeface="Calibri" pitchFamily="34" charset="0"/>
              </a:rPr>
              <a:t>   Müşteri Odaklılık</a:t>
            </a:r>
          </a:p>
          <a:p>
            <a:pPr>
              <a:buFont typeface="Wingdings" pitchFamily="2" charset="2"/>
              <a:buChar char="q"/>
            </a:pPr>
            <a:r>
              <a:rPr lang="tr-TR" sz="1600" dirty="0" smtClean="0">
                <a:latin typeface="Calibri" pitchFamily="34" charset="0"/>
              </a:rPr>
              <a:t>   Yaratıcılık ve Yenilikçilik</a:t>
            </a:r>
          </a:p>
          <a:p>
            <a:pPr>
              <a:buFont typeface="Wingdings" pitchFamily="2" charset="2"/>
              <a:buChar char="q"/>
            </a:pPr>
            <a:r>
              <a:rPr lang="tr-TR" sz="1600" dirty="0" smtClean="0">
                <a:latin typeface="Calibri" pitchFamily="34" charset="0"/>
              </a:rPr>
              <a:t>   Takım Çalışması ve Bilgi Paylaşımı</a:t>
            </a:r>
          </a:p>
          <a:p>
            <a:pPr>
              <a:buFont typeface="Wingdings" pitchFamily="2" charset="2"/>
              <a:buChar char="q"/>
            </a:pPr>
            <a:r>
              <a:rPr lang="tr-TR" sz="1600" dirty="0" smtClean="0">
                <a:latin typeface="Calibri" pitchFamily="34" charset="0"/>
              </a:rPr>
              <a:t>   Vizyon Sahibi ve Harekete Geçiren Liderlik</a:t>
            </a:r>
          </a:p>
          <a:p>
            <a:pPr>
              <a:buFont typeface="Wingdings" pitchFamily="2" charset="2"/>
              <a:buChar char="q"/>
            </a:pPr>
            <a:r>
              <a:rPr lang="tr-TR" sz="1600" dirty="0" smtClean="0">
                <a:latin typeface="Calibri" pitchFamily="34" charset="0"/>
              </a:rPr>
              <a:t>   Değişim Liderliği</a:t>
            </a:r>
          </a:p>
          <a:p>
            <a:pPr>
              <a:buFont typeface="Wingdings" pitchFamily="2" charset="2"/>
              <a:buChar char="q"/>
            </a:pPr>
            <a:r>
              <a:rPr lang="tr-TR" sz="1600" dirty="0" smtClean="0">
                <a:latin typeface="Calibri" pitchFamily="34" charset="0"/>
              </a:rPr>
              <a:t>   Etik Değerler ve Tutarlılık</a:t>
            </a:r>
          </a:p>
          <a:p>
            <a:pPr>
              <a:buFont typeface="Wingdings" pitchFamily="2" charset="2"/>
              <a:buChar char="q"/>
            </a:pPr>
            <a:r>
              <a:rPr lang="tr-TR" sz="1600" dirty="0" smtClean="0">
                <a:latin typeface="Calibri" pitchFamily="34" charset="0"/>
              </a:rPr>
              <a:t>   Kalite ve Mükemmellik</a:t>
            </a:r>
          </a:p>
        </p:txBody>
      </p:sp>
      <p:sp>
        <p:nvSpPr>
          <p:cNvPr id="48" name="47 Şeritli Sağ Ok"/>
          <p:cNvSpPr/>
          <p:nvPr/>
        </p:nvSpPr>
        <p:spPr>
          <a:xfrm>
            <a:off x="214282" y="1285860"/>
            <a:ext cx="2143140" cy="1285884"/>
          </a:xfrm>
          <a:prstGeom prst="stripedRightArrow">
            <a:avLst/>
          </a:prstGeom>
          <a:gradFill flip="none" rotWithShape="1">
            <a:gsLst>
              <a:gs pos="0">
                <a:srgbClr val="006699">
                  <a:shade val="30000"/>
                  <a:satMod val="115000"/>
                </a:srgbClr>
              </a:gs>
              <a:gs pos="50000">
                <a:srgbClr val="006699">
                  <a:shade val="67500"/>
                  <a:satMod val="115000"/>
                </a:srgbClr>
              </a:gs>
              <a:gs pos="100000">
                <a:srgbClr val="006699">
                  <a:shade val="100000"/>
                  <a:satMod val="115000"/>
                </a:srgbClr>
              </a:gs>
            </a:gsLst>
            <a:lin ang="0" scaled="1"/>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bg1"/>
                </a:solidFill>
                <a:effectLst>
                  <a:outerShdw blurRad="38100" dist="38100" dir="2700000" algn="tl">
                    <a:srgbClr val="000000">
                      <a:alpha val="43137"/>
                    </a:srgbClr>
                  </a:outerShdw>
                </a:effectLst>
                <a:latin typeface="Calibri" pitchFamily="34" charset="0"/>
              </a:rPr>
              <a:t>Misyonumuz</a:t>
            </a:r>
            <a:endParaRPr lang="tr-TR" sz="2000" b="1" dirty="0">
              <a:solidFill>
                <a:schemeClr val="bg1"/>
              </a:solidFill>
              <a:effectLst>
                <a:outerShdw blurRad="38100" dist="38100" dir="2700000" algn="tl">
                  <a:srgbClr val="000000">
                    <a:alpha val="43137"/>
                  </a:srgbClr>
                </a:outerShdw>
              </a:effectLst>
              <a:latin typeface="Calibri" pitchFamily="34" charset="0"/>
            </a:endParaRPr>
          </a:p>
        </p:txBody>
      </p:sp>
      <p:sp>
        <p:nvSpPr>
          <p:cNvPr id="49" name="48 Metin kutusu"/>
          <p:cNvSpPr txBox="1"/>
          <p:nvPr/>
        </p:nvSpPr>
        <p:spPr>
          <a:xfrm>
            <a:off x="3714744" y="2643182"/>
            <a:ext cx="4786346" cy="1077218"/>
          </a:xfrm>
          <a:prstGeom prst="rect">
            <a:avLst/>
          </a:prstGeom>
          <a:noFill/>
        </p:spPr>
        <p:txBody>
          <a:bodyPr wrap="square" rtlCol="0">
            <a:spAutoFit/>
          </a:bodyPr>
          <a:lstStyle/>
          <a:p>
            <a:r>
              <a:rPr lang="en-GB" sz="1600" dirty="0" err="1" smtClean="0">
                <a:latin typeface="Calibri" pitchFamily="34" charset="0"/>
              </a:rPr>
              <a:t>Bankamızın</a:t>
            </a:r>
            <a:r>
              <a:rPr lang="en-GB" sz="1600" dirty="0" smtClean="0">
                <a:latin typeface="Calibri" pitchFamily="34" charset="0"/>
              </a:rPr>
              <a:t> ‘</a:t>
            </a:r>
            <a:r>
              <a:rPr lang="en-GB" sz="1600" dirty="0" err="1" smtClean="0">
                <a:latin typeface="Calibri" pitchFamily="34" charset="0"/>
              </a:rPr>
              <a:t>Tercih</a:t>
            </a:r>
            <a:r>
              <a:rPr lang="en-GB" sz="1600" dirty="0" smtClean="0">
                <a:latin typeface="Calibri" pitchFamily="34" charset="0"/>
              </a:rPr>
              <a:t> </a:t>
            </a:r>
            <a:r>
              <a:rPr lang="en-GB" sz="1600" dirty="0" err="1" smtClean="0">
                <a:latin typeface="Calibri" pitchFamily="34" charset="0"/>
              </a:rPr>
              <a:t>Edilen</a:t>
            </a:r>
            <a:r>
              <a:rPr lang="en-GB" sz="1600" dirty="0" smtClean="0">
                <a:latin typeface="Calibri" pitchFamily="34" charset="0"/>
              </a:rPr>
              <a:t> </a:t>
            </a:r>
            <a:r>
              <a:rPr lang="en-GB" sz="1600" dirty="0" err="1" smtClean="0">
                <a:latin typeface="Calibri" pitchFamily="34" charset="0"/>
              </a:rPr>
              <a:t>İşveren</a:t>
            </a:r>
            <a:r>
              <a:rPr lang="en-GB" sz="1600" dirty="0" smtClean="0">
                <a:latin typeface="Calibri" pitchFamily="34" charset="0"/>
              </a:rPr>
              <a:t>’ </a:t>
            </a:r>
            <a:r>
              <a:rPr lang="en-GB" sz="1600" dirty="0" err="1" smtClean="0">
                <a:latin typeface="Calibri" pitchFamily="34" charset="0"/>
              </a:rPr>
              <a:t>konumunu</a:t>
            </a:r>
            <a:r>
              <a:rPr lang="en-GB" sz="1600" dirty="0" smtClean="0">
                <a:latin typeface="Calibri" pitchFamily="34" charset="0"/>
              </a:rPr>
              <a:t> </a:t>
            </a:r>
            <a:r>
              <a:rPr lang="en-GB" sz="1600" dirty="0" err="1" smtClean="0">
                <a:latin typeface="Calibri" pitchFamily="34" charset="0"/>
              </a:rPr>
              <a:t>güçlendirecek</a:t>
            </a:r>
            <a:r>
              <a:rPr lang="en-GB" sz="1600" dirty="0" smtClean="0">
                <a:latin typeface="Calibri" pitchFamily="34" charset="0"/>
              </a:rPr>
              <a:t>, </a:t>
            </a:r>
            <a:r>
              <a:rPr lang="en-GB" sz="1600" dirty="0" err="1" smtClean="0">
                <a:latin typeface="Calibri" pitchFamily="34" charset="0"/>
              </a:rPr>
              <a:t>sürekli</a:t>
            </a:r>
            <a:r>
              <a:rPr lang="en-GB" sz="1600" dirty="0" smtClean="0">
                <a:latin typeface="Calibri" pitchFamily="34" charset="0"/>
              </a:rPr>
              <a:t> </a:t>
            </a:r>
            <a:r>
              <a:rPr lang="en-GB" sz="1600" dirty="0" err="1" smtClean="0">
                <a:latin typeface="Calibri" pitchFamily="34" charset="0"/>
              </a:rPr>
              <a:t>ilerlemeye</a:t>
            </a:r>
            <a:r>
              <a:rPr lang="en-GB" sz="1600" dirty="0" smtClean="0">
                <a:latin typeface="Calibri" pitchFamily="34" charset="0"/>
              </a:rPr>
              <a:t> ve </a:t>
            </a:r>
            <a:r>
              <a:rPr lang="en-GB" sz="1600" dirty="0" err="1" smtClean="0">
                <a:latin typeface="Calibri" pitchFamily="34" charset="0"/>
              </a:rPr>
              <a:t>mükemmel</a:t>
            </a:r>
            <a:r>
              <a:rPr lang="en-GB" sz="1600" dirty="0" smtClean="0">
                <a:latin typeface="Calibri" pitchFamily="34" charset="0"/>
              </a:rPr>
              <a:t> </a:t>
            </a:r>
            <a:r>
              <a:rPr lang="en-GB" sz="1600" dirty="0" err="1" smtClean="0">
                <a:latin typeface="Calibri" pitchFamily="34" charset="0"/>
              </a:rPr>
              <a:t>hizmet</a:t>
            </a:r>
            <a:r>
              <a:rPr lang="en-GB" sz="1600" dirty="0" smtClean="0">
                <a:latin typeface="Calibri" pitchFamily="34" charset="0"/>
              </a:rPr>
              <a:t> </a:t>
            </a:r>
            <a:r>
              <a:rPr lang="en-GB" sz="1600" dirty="0" err="1" smtClean="0">
                <a:latin typeface="Calibri" pitchFamily="34" charset="0"/>
              </a:rPr>
              <a:t>sunmaya</a:t>
            </a:r>
            <a:r>
              <a:rPr lang="en-GB" sz="1600" dirty="0" smtClean="0">
                <a:latin typeface="Calibri" pitchFamily="34" charset="0"/>
              </a:rPr>
              <a:t> </a:t>
            </a:r>
            <a:r>
              <a:rPr lang="en-GB" sz="1600" dirty="0" err="1" smtClean="0">
                <a:latin typeface="Calibri" pitchFamily="34" charset="0"/>
              </a:rPr>
              <a:t>odaklanmış</a:t>
            </a:r>
            <a:r>
              <a:rPr lang="en-GB" sz="1600" dirty="0" smtClean="0">
                <a:latin typeface="Calibri" pitchFamily="34" charset="0"/>
              </a:rPr>
              <a:t> </a:t>
            </a:r>
            <a:r>
              <a:rPr lang="en-GB" sz="1600" dirty="0" err="1" smtClean="0">
                <a:latin typeface="Calibri" pitchFamily="34" charset="0"/>
              </a:rPr>
              <a:t>yaklaşımımızla</a:t>
            </a:r>
            <a:r>
              <a:rPr lang="en-GB" sz="1600" dirty="0" smtClean="0">
                <a:latin typeface="Calibri" pitchFamily="34" charset="0"/>
              </a:rPr>
              <a:t>, </a:t>
            </a:r>
            <a:r>
              <a:rPr lang="en-GB" sz="1600" dirty="0" err="1" smtClean="0">
                <a:latin typeface="Calibri" pitchFamily="34" charset="0"/>
              </a:rPr>
              <a:t>yetenek</a:t>
            </a:r>
            <a:r>
              <a:rPr lang="en-GB" sz="1600" dirty="0" smtClean="0">
                <a:latin typeface="Calibri" pitchFamily="34" charset="0"/>
              </a:rPr>
              <a:t> </a:t>
            </a:r>
            <a:r>
              <a:rPr lang="en-GB" sz="1600" dirty="0" err="1" smtClean="0">
                <a:latin typeface="Calibri" pitchFamily="34" charset="0"/>
              </a:rPr>
              <a:t>yönetimi</a:t>
            </a:r>
            <a:r>
              <a:rPr lang="en-GB" sz="1600" dirty="0" smtClean="0">
                <a:latin typeface="Calibri" pitchFamily="34" charset="0"/>
              </a:rPr>
              <a:t> </a:t>
            </a:r>
            <a:r>
              <a:rPr lang="en-GB" sz="1600" dirty="0" err="1" smtClean="0">
                <a:latin typeface="Calibri" pitchFamily="34" charset="0"/>
              </a:rPr>
              <a:t>alanında</a:t>
            </a:r>
            <a:r>
              <a:rPr lang="en-GB" sz="1600" dirty="0" smtClean="0">
                <a:latin typeface="Calibri" pitchFamily="34" charset="0"/>
              </a:rPr>
              <a:t> </a:t>
            </a:r>
            <a:r>
              <a:rPr lang="en-GB" sz="1600" dirty="0" err="1" smtClean="0">
                <a:latin typeface="Calibri" pitchFamily="34" charset="0"/>
              </a:rPr>
              <a:t>emsal</a:t>
            </a:r>
            <a:r>
              <a:rPr lang="en-GB" sz="1600" dirty="0" smtClean="0">
                <a:latin typeface="Calibri" pitchFamily="34" charset="0"/>
              </a:rPr>
              <a:t> </a:t>
            </a:r>
            <a:r>
              <a:rPr lang="en-GB" sz="1600" dirty="0" err="1" smtClean="0">
                <a:latin typeface="Calibri" pitchFamily="34" charset="0"/>
              </a:rPr>
              <a:t>teşkil</a:t>
            </a:r>
            <a:r>
              <a:rPr lang="en-GB" sz="1600" dirty="0" smtClean="0">
                <a:latin typeface="Calibri" pitchFamily="34" charset="0"/>
              </a:rPr>
              <a:t> </a:t>
            </a:r>
            <a:r>
              <a:rPr lang="en-GB" sz="1600" dirty="0" err="1" smtClean="0">
                <a:latin typeface="Calibri" pitchFamily="34" charset="0"/>
              </a:rPr>
              <a:t>edeceğiz</a:t>
            </a:r>
            <a:r>
              <a:rPr lang="en-GB" sz="1600" dirty="0" smtClean="0">
                <a:latin typeface="Calibri" pitchFamily="34" charset="0"/>
              </a:rPr>
              <a:t>.</a:t>
            </a:r>
            <a:endParaRPr lang="tr-TR" sz="1600" dirty="0" smtClean="0">
              <a:latin typeface="Calibri" pitchFamily="34" charset="0"/>
            </a:endParaRPr>
          </a:p>
        </p:txBody>
      </p:sp>
      <p:sp>
        <p:nvSpPr>
          <p:cNvPr id="50" name="49 Şeritli Sağ Ok"/>
          <p:cNvSpPr/>
          <p:nvPr/>
        </p:nvSpPr>
        <p:spPr>
          <a:xfrm>
            <a:off x="1571604" y="2571744"/>
            <a:ext cx="2000264" cy="1285884"/>
          </a:xfrm>
          <a:prstGeom prst="stripedRightArrow">
            <a:avLst/>
          </a:prstGeom>
          <a:gradFill flip="none" rotWithShape="1">
            <a:gsLst>
              <a:gs pos="0">
                <a:srgbClr val="006699">
                  <a:shade val="30000"/>
                  <a:satMod val="115000"/>
                </a:srgbClr>
              </a:gs>
              <a:gs pos="50000">
                <a:srgbClr val="006699">
                  <a:shade val="67500"/>
                  <a:satMod val="115000"/>
                </a:srgbClr>
              </a:gs>
              <a:gs pos="100000">
                <a:srgbClr val="006699">
                  <a:shade val="100000"/>
                  <a:satMod val="115000"/>
                </a:srgbClr>
              </a:gs>
            </a:gsLst>
            <a:lin ang="0" scaled="1"/>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bg1"/>
                </a:solidFill>
                <a:effectLst>
                  <a:outerShdw blurRad="38100" dist="38100" dir="2700000" algn="tl">
                    <a:srgbClr val="000000">
                      <a:alpha val="43137"/>
                    </a:srgbClr>
                  </a:outerShdw>
                </a:effectLst>
                <a:latin typeface="Calibri" pitchFamily="34" charset="0"/>
              </a:rPr>
              <a:t>Vizyonumuz</a:t>
            </a:r>
            <a:endParaRPr lang="tr-TR" sz="2000" b="1" dirty="0">
              <a:solidFill>
                <a:schemeClr val="bg1"/>
              </a:solidFill>
              <a:effectLst>
                <a:outerShdw blurRad="38100" dist="38100" dir="2700000" algn="tl">
                  <a:srgbClr val="000000">
                    <a:alpha val="43137"/>
                  </a:srgbClr>
                </a:outerShdw>
              </a:effectLst>
              <a:latin typeface="Calibri" pitchFamily="34" charset="0"/>
            </a:endParaRPr>
          </a:p>
        </p:txBody>
      </p:sp>
      <p:sp>
        <p:nvSpPr>
          <p:cNvPr id="51" name="50 Şeritli Sağ Ok"/>
          <p:cNvSpPr/>
          <p:nvPr/>
        </p:nvSpPr>
        <p:spPr>
          <a:xfrm>
            <a:off x="2643174" y="4071942"/>
            <a:ext cx="2143140" cy="1357322"/>
          </a:xfrm>
          <a:prstGeom prst="stripedRightArrow">
            <a:avLst/>
          </a:prstGeom>
          <a:gradFill flip="none" rotWithShape="1">
            <a:gsLst>
              <a:gs pos="0">
                <a:srgbClr val="006699">
                  <a:shade val="30000"/>
                  <a:satMod val="115000"/>
                </a:srgbClr>
              </a:gs>
              <a:gs pos="50000">
                <a:srgbClr val="006699">
                  <a:shade val="67500"/>
                  <a:satMod val="115000"/>
                </a:srgbClr>
              </a:gs>
              <a:gs pos="100000">
                <a:srgbClr val="006699">
                  <a:shade val="100000"/>
                  <a:satMod val="115000"/>
                </a:srgbClr>
              </a:gs>
            </a:gsLst>
            <a:lin ang="0" scaled="1"/>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bg1"/>
                </a:solidFill>
                <a:effectLst>
                  <a:outerShdw blurRad="38100" dist="38100" dir="2700000" algn="tl">
                    <a:srgbClr val="000000">
                      <a:alpha val="43137"/>
                    </a:srgbClr>
                  </a:outerShdw>
                </a:effectLst>
                <a:latin typeface="Calibri" pitchFamily="34" charset="0"/>
              </a:rPr>
              <a:t>Çalışma Değerlerimiz</a:t>
            </a:r>
            <a:endParaRPr lang="tr-TR" sz="2000" b="1" dirty="0">
              <a:solidFill>
                <a:schemeClr val="bg1"/>
              </a:solidFill>
              <a:effectLst>
                <a:outerShdw blurRad="38100" dist="38100" dir="2700000" algn="tl">
                  <a:srgbClr val="000000">
                    <a:alpha val="43137"/>
                  </a:srgbClr>
                </a:outerShdw>
              </a:effectLst>
              <a:latin typeface="Calibri" pitchFamily="34" charset="0"/>
            </a:endParaRPr>
          </a:p>
        </p:txBody>
      </p:sp>
      <p:sp>
        <p:nvSpPr>
          <p:cNvPr id="9" name="8 Metin kutusu"/>
          <p:cNvSpPr txBox="1"/>
          <p:nvPr/>
        </p:nvSpPr>
        <p:spPr>
          <a:xfrm>
            <a:off x="8786842" y="6429396"/>
            <a:ext cx="263214" cy="276999"/>
          </a:xfrm>
          <a:prstGeom prst="rect">
            <a:avLst/>
          </a:prstGeom>
          <a:noFill/>
        </p:spPr>
        <p:txBody>
          <a:bodyPr wrap="none" rtlCol="0">
            <a:spAutoFit/>
          </a:bodyPr>
          <a:lstStyle/>
          <a:p>
            <a:r>
              <a:rPr lang="tr-TR" sz="1200" dirty="0" smtClean="0">
                <a:latin typeface="Calibri" pitchFamily="34" charset="0"/>
              </a:rPr>
              <a:t>9</a:t>
            </a:r>
            <a:endParaRPr lang="tr-TR" sz="1200" dirty="0">
              <a:latin typeface="Calibri" pitchFamily="34" charset="0"/>
            </a:endParaRPr>
          </a:p>
        </p:txBody>
      </p:sp>
    </p:spTree>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4"/>
          <p:cNvSpPr txBox="1">
            <a:spLocks noChangeArrowheads="1"/>
          </p:cNvSpPr>
          <p:nvPr/>
        </p:nvSpPr>
        <p:spPr>
          <a:xfrm>
            <a:off x="142844" y="71414"/>
            <a:ext cx="8001056" cy="71438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chemeClr val="accent6">
                    <a:lumMod val="75000"/>
                  </a:schemeClr>
                </a:solidFill>
                <a:effectLst>
                  <a:outerShdw blurRad="38100" dist="38100" dir="2700000" algn="tl">
                    <a:srgbClr val="000000">
                      <a:alpha val="43137"/>
                    </a:srgbClr>
                  </a:outerShdw>
                </a:effectLst>
                <a:uLnTx/>
                <a:uFillTx/>
                <a:latin typeface="Calibri" pitchFamily="34" charset="0"/>
                <a:ea typeface="+mj-ea"/>
                <a:cs typeface="+mj-cs"/>
              </a:rPr>
              <a:t>İş Bankası’nda Farklı Kuşaklar*</a:t>
            </a:r>
            <a:endParaRPr kumimoji="0" lang="en-US" sz="3600" b="1" i="0" u="none" strike="noStrike" kern="1200" cap="none" spc="0" normalizeH="0" baseline="0" noProof="0" dirty="0" smtClean="0">
              <a:ln>
                <a:noFill/>
              </a:ln>
              <a:solidFill>
                <a:schemeClr val="accent6">
                  <a:lumMod val="75000"/>
                </a:schemeClr>
              </a:solidFill>
              <a:effectLst>
                <a:outerShdw blurRad="38100" dist="38100" dir="2700000" algn="tl">
                  <a:srgbClr val="000000">
                    <a:alpha val="43137"/>
                  </a:srgbClr>
                </a:outerShdw>
              </a:effectLst>
              <a:uLnTx/>
              <a:uFillTx/>
              <a:latin typeface="Calibri" pitchFamily="34" charset="0"/>
              <a:ea typeface="+mj-ea"/>
              <a:cs typeface="+mj-cs"/>
            </a:endParaRPr>
          </a:p>
        </p:txBody>
      </p:sp>
      <p:sp>
        <p:nvSpPr>
          <p:cNvPr id="12" name="11 Metin kutusu"/>
          <p:cNvSpPr txBox="1"/>
          <p:nvPr/>
        </p:nvSpPr>
        <p:spPr>
          <a:xfrm>
            <a:off x="8786842" y="6429396"/>
            <a:ext cx="263214" cy="276999"/>
          </a:xfrm>
          <a:prstGeom prst="rect">
            <a:avLst/>
          </a:prstGeom>
          <a:noFill/>
        </p:spPr>
        <p:txBody>
          <a:bodyPr wrap="none" rtlCol="0">
            <a:spAutoFit/>
          </a:bodyPr>
          <a:lstStyle/>
          <a:p>
            <a:r>
              <a:rPr lang="tr-TR" sz="1200" dirty="0" smtClean="0">
                <a:latin typeface="Calibri" pitchFamily="34" charset="0"/>
              </a:rPr>
              <a:t>2</a:t>
            </a:r>
            <a:endParaRPr lang="tr-TR" sz="1200" dirty="0">
              <a:latin typeface="Calibri" pitchFamily="34" charset="0"/>
            </a:endParaRPr>
          </a:p>
        </p:txBody>
      </p:sp>
      <p:pic>
        <p:nvPicPr>
          <p:cNvPr id="2" name="Picture 2"/>
          <p:cNvPicPr>
            <a:picLocks noChangeAspect="1" noChangeArrowheads="1"/>
          </p:cNvPicPr>
          <p:nvPr/>
        </p:nvPicPr>
        <p:blipFill>
          <a:blip r:embed="rId3" cstate="print"/>
          <a:srcRect l="3594" t="4573" r="558" b="10823"/>
          <a:stretch>
            <a:fillRect/>
          </a:stretch>
        </p:blipFill>
        <p:spPr bwMode="auto">
          <a:xfrm>
            <a:off x="285720" y="1214422"/>
            <a:ext cx="8512601" cy="3808749"/>
          </a:xfrm>
          <a:prstGeom prst="rect">
            <a:avLst/>
          </a:prstGeom>
          <a:noFill/>
          <a:ln w="9525">
            <a:noFill/>
            <a:miter lim="800000"/>
            <a:headEnd/>
            <a:tailEnd/>
          </a:ln>
        </p:spPr>
      </p:pic>
      <p:sp>
        <p:nvSpPr>
          <p:cNvPr id="6" name="1 Başlık"/>
          <p:cNvSpPr txBox="1">
            <a:spLocks/>
          </p:cNvSpPr>
          <p:nvPr/>
        </p:nvSpPr>
        <p:spPr>
          <a:xfrm>
            <a:off x="1785918" y="6429396"/>
            <a:ext cx="1143008" cy="285752"/>
          </a:xfrm>
          <a:prstGeom prst="rect">
            <a:avLst/>
          </a:prstGeom>
        </p:spPr>
        <p:txBody>
          <a:bodyPr>
            <a:normAutofit fontScale="97500"/>
            <a:scene3d>
              <a:camera prst="orthographicFront"/>
              <a:lightRig rig="soft" dir="t"/>
            </a:scene3d>
            <a:sp3d prstMaterial="softEdge">
              <a:bevelT w="0" h="0"/>
            </a:sp3d>
          </a:bodyPr>
          <a:lstStyle/>
          <a:p>
            <a:pPr>
              <a:defRPr/>
            </a:pPr>
            <a:r>
              <a:rPr lang="tr-TR" sz="1200" i="1" dirty="0" smtClean="0">
                <a:solidFill>
                  <a:schemeClr val="bg1"/>
                </a:solidFill>
                <a:latin typeface="Calibri" pitchFamily="34" charset="0"/>
                <a:ea typeface="+mj-ea"/>
                <a:cs typeface="+mj-cs"/>
              </a:rPr>
              <a:t>*Aralık  2009</a:t>
            </a:r>
            <a:endParaRPr lang="tr-TR" sz="1200" i="1" dirty="0">
              <a:solidFill>
                <a:schemeClr val="bg1"/>
              </a:solidFill>
              <a:latin typeface="Calibri" pitchFamily="34" charset="0"/>
              <a:ea typeface="+mj-ea"/>
              <a:cs typeface="+mj-cs"/>
            </a:endParaRPr>
          </a:p>
        </p:txBody>
      </p:sp>
    </p:spTree>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Blank">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589</TotalTime>
  <Words>1209</Words>
  <Application>Microsoft Office PowerPoint</Application>
  <PresentationFormat>Ekran Gösterisi (4:3)</PresentationFormat>
  <Paragraphs>200</Paragraphs>
  <Slides>15</Slides>
  <Notes>4</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Blank</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vector>
  </TitlesOfParts>
  <Company>Türkiye İş Bankası A.Ş.</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Türkiye İş Bankası A.Ş.</dc:creator>
  <cp:lastModifiedBy>Türkiye İş Bankası A.Ş.</cp:lastModifiedBy>
  <cp:revision>125</cp:revision>
  <dcterms:created xsi:type="dcterms:W3CDTF">2010-02-16T07:31:20Z</dcterms:created>
  <dcterms:modified xsi:type="dcterms:W3CDTF">2010-05-03T13:04:28Z</dcterms:modified>
</cp:coreProperties>
</file>